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4" r:id="rId4"/>
    <p:sldMasterId id="2147483838" r:id="rId5"/>
    <p:sldMasterId id="2147483840" r:id="rId6"/>
    <p:sldMasterId id="2147483842" r:id="rId7"/>
    <p:sldMasterId id="2147483844" r:id="rId8"/>
    <p:sldMasterId id="2147483852" r:id="rId9"/>
    <p:sldMasterId id="2147483847" r:id="rId10"/>
  </p:sldMasterIdLst>
  <p:notesMasterIdLst>
    <p:notesMasterId r:id="rId22"/>
  </p:notesMasterIdLst>
  <p:sldIdLst>
    <p:sldId id="256" r:id="rId11"/>
    <p:sldId id="1882" r:id="rId12"/>
    <p:sldId id="1881" r:id="rId13"/>
    <p:sldId id="1891" r:id="rId14"/>
    <p:sldId id="1884" r:id="rId15"/>
    <p:sldId id="1892" r:id="rId16"/>
    <p:sldId id="1893" r:id="rId17"/>
    <p:sldId id="1895" r:id="rId18"/>
    <p:sldId id="1896" r:id="rId19"/>
    <p:sldId id="1898" r:id="rId20"/>
    <p:sldId id="189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7173"/>
    <a:srgbClr val="2A2D31"/>
    <a:srgbClr val="E77A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B709FF-DF06-4499-82D4-114CCC177C28}" v="1" dt="2024-11-05T07:07:58.4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3"/>
    <p:restoredTop sz="94384"/>
  </p:normalViewPr>
  <p:slideViewPr>
    <p:cSldViewPr snapToGrid="0" snapToObjects="1">
      <p:cViewPr varScale="1">
        <p:scale>
          <a:sx n="120" d="100"/>
          <a:sy n="120" d="100"/>
        </p:scale>
        <p:origin x="720" y="1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Williams" userId="S::tim@peakhealthcoaching.com::7a47d0f0-0b71-4b34-854f-66524f69cf8a" providerId="AD" clId="Web-{9BB709FF-DF06-4499-82D4-114CCC177C28}"/>
    <pc:docChg chg="delSld">
      <pc:chgData name="Tim Williams" userId="S::tim@peakhealthcoaching.com::7a47d0f0-0b71-4b34-854f-66524f69cf8a" providerId="AD" clId="Web-{9BB709FF-DF06-4499-82D4-114CCC177C28}" dt="2024-11-05T07:07:58.466" v="0"/>
      <pc:docMkLst>
        <pc:docMk/>
      </pc:docMkLst>
      <pc:sldChg chg="del">
        <pc:chgData name="Tim Williams" userId="S::tim@peakhealthcoaching.com::7a47d0f0-0b71-4b34-854f-66524f69cf8a" providerId="AD" clId="Web-{9BB709FF-DF06-4499-82D4-114CCC177C28}" dt="2024-11-05T07:07:58.466" v="0"/>
        <pc:sldMkLst>
          <pc:docMk/>
          <pc:sldMk cId="2349608364" sldId="188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38CD89-58B5-4F2F-B151-B553AB3791E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F657B95-FC60-4B77-9A39-F84E4B17472A}">
      <dgm:prSet/>
      <dgm:spPr/>
      <dgm:t>
        <a:bodyPr/>
        <a:lstStyle/>
        <a:p>
          <a:r>
            <a:rPr lang="en-GB" dirty="0"/>
            <a:t>1. Switch on unconditional positive regard</a:t>
          </a:r>
          <a:endParaRPr lang="en-US" dirty="0"/>
        </a:p>
      </dgm:t>
    </dgm:pt>
    <dgm:pt modelId="{DF5EB9AF-07F9-4C62-829F-712E9FD4A9A5}" type="parTrans" cxnId="{4013CAAB-0A38-4DFD-BB04-958F580693C4}">
      <dgm:prSet/>
      <dgm:spPr/>
      <dgm:t>
        <a:bodyPr/>
        <a:lstStyle/>
        <a:p>
          <a:endParaRPr lang="en-US"/>
        </a:p>
      </dgm:t>
    </dgm:pt>
    <dgm:pt modelId="{3A4338E1-730C-4679-8E36-9DB48E7E4ABD}" type="sibTrans" cxnId="{4013CAAB-0A38-4DFD-BB04-958F580693C4}">
      <dgm:prSet/>
      <dgm:spPr/>
      <dgm:t>
        <a:bodyPr/>
        <a:lstStyle/>
        <a:p>
          <a:endParaRPr lang="en-US"/>
        </a:p>
      </dgm:t>
    </dgm:pt>
    <dgm:pt modelId="{5718789D-4328-4D73-B6EA-7485B54B2290}">
      <dgm:prSet/>
      <dgm:spPr/>
      <dgm:t>
        <a:bodyPr/>
        <a:lstStyle/>
        <a:p>
          <a:r>
            <a:rPr lang="en-GB" dirty="0"/>
            <a:t>2. Replace judgement with curiosity</a:t>
          </a:r>
          <a:endParaRPr lang="en-US" dirty="0"/>
        </a:p>
      </dgm:t>
    </dgm:pt>
    <dgm:pt modelId="{A98FADAA-13ED-455B-A189-DA8AC89BCB7D}" type="parTrans" cxnId="{2D08A40A-B4A2-4E20-9D52-CBC00BE6C81F}">
      <dgm:prSet/>
      <dgm:spPr/>
      <dgm:t>
        <a:bodyPr/>
        <a:lstStyle/>
        <a:p>
          <a:endParaRPr lang="en-US"/>
        </a:p>
      </dgm:t>
    </dgm:pt>
    <dgm:pt modelId="{23120094-7C01-44FF-86CE-08977CE3BB9F}" type="sibTrans" cxnId="{2D08A40A-B4A2-4E20-9D52-CBC00BE6C81F}">
      <dgm:prSet/>
      <dgm:spPr/>
      <dgm:t>
        <a:bodyPr/>
        <a:lstStyle/>
        <a:p>
          <a:endParaRPr lang="en-US"/>
        </a:p>
      </dgm:t>
    </dgm:pt>
    <dgm:pt modelId="{2A258EC0-C386-4E34-9942-DB9D1E4DBBCC}">
      <dgm:prSet/>
      <dgm:spPr/>
      <dgm:t>
        <a:bodyPr/>
        <a:lstStyle/>
        <a:p>
          <a:r>
            <a:rPr lang="en-GB"/>
            <a:t>3. Use the NVC approach</a:t>
          </a:r>
          <a:endParaRPr lang="en-US"/>
        </a:p>
      </dgm:t>
    </dgm:pt>
    <dgm:pt modelId="{73343A8B-803C-443B-9F5F-EA5222E574B4}" type="parTrans" cxnId="{D10B85AF-B510-4EE5-AB9E-85EE26656FE1}">
      <dgm:prSet/>
      <dgm:spPr/>
      <dgm:t>
        <a:bodyPr/>
        <a:lstStyle/>
        <a:p>
          <a:endParaRPr lang="en-US"/>
        </a:p>
      </dgm:t>
    </dgm:pt>
    <dgm:pt modelId="{7DDF7B19-AEC4-4988-8534-AE81D93E1C32}" type="sibTrans" cxnId="{D10B85AF-B510-4EE5-AB9E-85EE26656FE1}">
      <dgm:prSet/>
      <dgm:spPr/>
      <dgm:t>
        <a:bodyPr/>
        <a:lstStyle/>
        <a:p>
          <a:endParaRPr lang="en-US"/>
        </a:p>
      </dgm:t>
    </dgm:pt>
    <dgm:pt modelId="{454A9C51-7FFE-4187-BD03-EAEE7D4D5588}">
      <dgm:prSet/>
      <dgm:spPr/>
      <dgm:t>
        <a:bodyPr/>
        <a:lstStyle/>
        <a:p>
          <a:r>
            <a:rPr lang="en-GB"/>
            <a:t>4.Explore and ask for solutions</a:t>
          </a:r>
          <a:endParaRPr lang="en-US"/>
        </a:p>
      </dgm:t>
    </dgm:pt>
    <dgm:pt modelId="{48E78322-7619-4F81-B415-9EDD84FDACC7}" type="parTrans" cxnId="{9DBD8EDA-155E-44FA-A3E2-2B3E791A5CB7}">
      <dgm:prSet/>
      <dgm:spPr/>
      <dgm:t>
        <a:bodyPr/>
        <a:lstStyle/>
        <a:p>
          <a:endParaRPr lang="en-US"/>
        </a:p>
      </dgm:t>
    </dgm:pt>
    <dgm:pt modelId="{726AF3A3-DD51-4C92-A388-EE028B899DE9}" type="sibTrans" cxnId="{9DBD8EDA-155E-44FA-A3E2-2B3E791A5CB7}">
      <dgm:prSet/>
      <dgm:spPr/>
      <dgm:t>
        <a:bodyPr/>
        <a:lstStyle/>
        <a:p>
          <a:endParaRPr lang="en-US"/>
        </a:p>
      </dgm:t>
    </dgm:pt>
    <dgm:pt modelId="{CC05C717-1585-4F22-BBD3-AF7082F0BBE6}" type="pres">
      <dgm:prSet presAssocID="{1E38CD89-58B5-4F2F-B151-B553AB3791E2}" presName="linear" presStyleCnt="0">
        <dgm:presLayoutVars>
          <dgm:animLvl val="lvl"/>
          <dgm:resizeHandles val="exact"/>
        </dgm:presLayoutVars>
      </dgm:prSet>
      <dgm:spPr/>
    </dgm:pt>
    <dgm:pt modelId="{8CF59AB2-2A12-4CD5-B51E-486F9B487681}" type="pres">
      <dgm:prSet presAssocID="{FF657B95-FC60-4B77-9A39-F84E4B17472A}" presName="parentText" presStyleLbl="node1" presStyleIdx="0" presStyleCnt="4">
        <dgm:presLayoutVars>
          <dgm:chMax val="0"/>
          <dgm:bulletEnabled val="1"/>
        </dgm:presLayoutVars>
      </dgm:prSet>
      <dgm:spPr/>
    </dgm:pt>
    <dgm:pt modelId="{F2BBC204-46AF-4B73-98B3-2E77D1337F30}" type="pres">
      <dgm:prSet presAssocID="{3A4338E1-730C-4679-8E36-9DB48E7E4ABD}" presName="spacer" presStyleCnt="0"/>
      <dgm:spPr/>
    </dgm:pt>
    <dgm:pt modelId="{779B04FD-99F6-46D8-B78C-983523BC9449}" type="pres">
      <dgm:prSet presAssocID="{5718789D-4328-4D73-B6EA-7485B54B2290}" presName="parentText" presStyleLbl="node1" presStyleIdx="1" presStyleCnt="4">
        <dgm:presLayoutVars>
          <dgm:chMax val="0"/>
          <dgm:bulletEnabled val="1"/>
        </dgm:presLayoutVars>
      </dgm:prSet>
      <dgm:spPr/>
    </dgm:pt>
    <dgm:pt modelId="{30BDC6AF-FD0D-4480-A911-F7F075B1B8B9}" type="pres">
      <dgm:prSet presAssocID="{23120094-7C01-44FF-86CE-08977CE3BB9F}" presName="spacer" presStyleCnt="0"/>
      <dgm:spPr/>
    </dgm:pt>
    <dgm:pt modelId="{D0A54E38-459A-400C-95F4-F0795BBF3212}" type="pres">
      <dgm:prSet presAssocID="{2A258EC0-C386-4E34-9942-DB9D1E4DBBCC}" presName="parentText" presStyleLbl="node1" presStyleIdx="2" presStyleCnt="4">
        <dgm:presLayoutVars>
          <dgm:chMax val="0"/>
          <dgm:bulletEnabled val="1"/>
        </dgm:presLayoutVars>
      </dgm:prSet>
      <dgm:spPr/>
    </dgm:pt>
    <dgm:pt modelId="{BB6231CB-9FF2-496E-B834-EA8054B41BF2}" type="pres">
      <dgm:prSet presAssocID="{7DDF7B19-AEC4-4988-8534-AE81D93E1C32}" presName="spacer" presStyleCnt="0"/>
      <dgm:spPr/>
    </dgm:pt>
    <dgm:pt modelId="{22CD1333-6B8C-4FBF-A8F7-80CE461ADF05}" type="pres">
      <dgm:prSet presAssocID="{454A9C51-7FFE-4187-BD03-EAEE7D4D5588}" presName="parentText" presStyleLbl="node1" presStyleIdx="3" presStyleCnt="4">
        <dgm:presLayoutVars>
          <dgm:chMax val="0"/>
          <dgm:bulletEnabled val="1"/>
        </dgm:presLayoutVars>
      </dgm:prSet>
      <dgm:spPr/>
    </dgm:pt>
  </dgm:ptLst>
  <dgm:cxnLst>
    <dgm:cxn modelId="{2D08A40A-B4A2-4E20-9D52-CBC00BE6C81F}" srcId="{1E38CD89-58B5-4F2F-B151-B553AB3791E2}" destId="{5718789D-4328-4D73-B6EA-7485B54B2290}" srcOrd="1" destOrd="0" parTransId="{A98FADAA-13ED-455B-A189-DA8AC89BCB7D}" sibTransId="{23120094-7C01-44FF-86CE-08977CE3BB9F}"/>
    <dgm:cxn modelId="{7892B512-61CB-46B0-A475-F183925B7649}" type="presOf" srcId="{FF657B95-FC60-4B77-9A39-F84E4B17472A}" destId="{8CF59AB2-2A12-4CD5-B51E-486F9B487681}" srcOrd="0" destOrd="0" presId="urn:microsoft.com/office/officeart/2005/8/layout/vList2"/>
    <dgm:cxn modelId="{D4741222-506E-4D2E-9B09-AD37A3E56080}" type="presOf" srcId="{1E38CD89-58B5-4F2F-B151-B553AB3791E2}" destId="{CC05C717-1585-4F22-BBD3-AF7082F0BBE6}" srcOrd="0" destOrd="0" presId="urn:microsoft.com/office/officeart/2005/8/layout/vList2"/>
    <dgm:cxn modelId="{98E8842E-4FD3-4027-BCCE-EE58C80BD322}" type="presOf" srcId="{454A9C51-7FFE-4187-BD03-EAEE7D4D5588}" destId="{22CD1333-6B8C-4FBF-A8F7-80CE461ADF05}" srcOrd="0" destOrd="0" presId="urn:microsoft.com/office/officeart/2005/8/layout/vList2"/>
    <dgm:cxn modelId="{D4587261-BCAD-4DAA-92EE-50B36EA41188}" type="presOf" srcId="{5718789D-4328-4D73-B6EA-7485B54B2290}" destId="{779B04FD-99F6-46D8-B78C-983523BC9449}" srcOrd="0" destOrd="0" presId="urn:microsoft.com/office/officeart/2005/8/layout/vList2"/>
    <dgm:cxn modelId="{A83B5E45-11C4-41D8-87A8-7D9335807DD0}" type="presOf" srcId="{2A258EC0-C386-4E34-9942-DB9D1E4DBBCC}" destId="{D0A54E38-459A-400C-95F4-F0795BBF3212}" srcOrd="0" destOrd="0" presId="urn:microsoft.com/office/officeart/2005/8/layout/vList2"/>
    <dgm:cxn modelId="{4013CAAB-0A38-4DFD-BB04-958F580693C4}" srcId="{1E38CD89-58B5-4F2F-B151-B553AB3791E2}" destId="{FF657B95-FC60-4B77-9A39-F84E4B17472A}" srcOrd="0" destOrd="0" parTransId="{DF5EB9AF-07F9-4C62-829F-712E9FD4A9A5}" sibTransId="{3A4338E1-730C-4679-8E36-9DB48E7E4ABD}"/>
    <dgm:cxn modelId="{D10B85AF-B510-4EE5-AB9E-85EE26656FE1}" srcId="{1E38CD89-58B5-4F2F-B151-B553AB3791E2}" destId="{2A258EC0-C386-4E34-9942-DB9D1E4DBBCC}" srcOrd="2" destOrd="0" parTransId="{73343A8B-803C-443B-9F5F-EA5222E574B4}" sibTransId="{7DDF7B19-AEC4-4988-8534-AE81D93E1C32}"/>
    <dgm:cxn modelId="{9DBD8EDA-155E-44FA-A3E2-2B3E791A5CB7}" srcId="{1E38CD89-58B5-4F2F-B151-B553AB3791E2}" destId="{454A9C51-7FFE-4187-BD03-EAEE7D4D5588}" srcOrd="3" destOrd="0" parTransId="{48E78322-7619-4F81-B415-9EDD84FDACC7}" sibTransId="{726AF3A3-DD51-4C92-A388-EE028B899DE9}"/>
    <dgm:cxn modelId="{3F19BDFC-19EC-4799-BDAF-5C4720417D90}" type="presParOf" srcId="{CC05C717-1585-4F22-BBD3-AF7082F0BBE6}" destId="{8CF59AB2-2A12-4CD5-B51E-486F9B487681}" srcOrd="0" destOrd="0" presId="urn:microsoft.com/office/officeart/2005/8/layout/vList2"/>
    <dgm:cxn modelId="{28BC05D9-9FF1-4B24-95C8-D1E16F607866}" type="presParOf" srcId="{CC05C717-1585-4F22-BBD3-AF7082F0BBE6}" destId="{F2BBC204-46AF-4B73-98B3-2E77D1337F30}" srcOrd="1" destOrd="0" presId="urn:microsoft.com/office/officeart/2005/8/layout/vList2"/>
    <dgm:cxn modelId="{15D0A5ED-F800-43D8-A8E9-FFAD05F56EB4}" type="presParOf" srcId="{CC05C717-1585-4F22-BBD3-AF7082F0BBE6}" destId="{779B04FD-99F6-46D8-B78C-983523BC9449}" srcOrd="2" destOrd="0" presId="urn:microsoft.com/office/officeart/2005/8/layout/vList2"/>
    <dgm:cxn modelId="{2B51008C-5AB7-452E-85C7-6431DC1FC697}" type="presParOf" srcId="{CC05C717-1585-4F22-BBD3-AF7082F0BBE6}" destId="{30BDC6AF-FD0D-4480-A911-F7F075B1B8B9}" srcOrd="3" destOrd="0" presId="urn:microsoft.com/office/officeart/2005/8/layout/vList2"/>
    <dgm:cxn modelId="{BC443EC3-A8E5-4076-843C-327FE3A3CA04}" type="presParOf" srcId="{CC05C717-1585-4F22-BBD3-AF7082F0BBE6}" destId="{D0A54E38-459A-400C-95F4-F0795BBF3212}" srcOrd="4" destOrd="0" presId="urn:microsoft.com/office/officeart/2005/8/layout/vList2"/>
    <dgm:cxn modelId="{77DCC658-9C13-42D0-9147-0066B7CB7250}" type="presParOf" srcId="{CC05C717-1585-4F22-BBD3-AF7082F0BBE6}" destId="{BB6231CB-9FF2-496E-B834-EA8054B41BF2}" srcOrd="5" destOrd="0" presId="urn:microsoft.com/office/officeart/2005/8/layout/vList2"/>
    <dgm:cxn modelId="{C5F483CF-0E14-49D4-862F-EACEB5D4F06C}" type="presParOf" srcId="{CC05C717-1585-4F22-BBD3-AF7082F0BBE6}" destId="{22CD1333-6B8C-4FBF-A8F7-80CE461ADF0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59AB2-2A12-4CD5-B51E-486F9B487681}">
      <dsp:nvSpPr>
        <dsp:cNvPr id="0" name=""/>
        <dsp:cNvSpPr/>
      </dsp:nvSpPr>
      <dsp:spPr>
        <a:xfrm>
          <a:off x="0" y="10762"/>
          <a:ext cx="7886700" cy="74353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t>1. Switch on unconditional positive regard</a:t>
          </a:r>
          <a:endParaRPr lang="en-US" sz="3100" kern="1200" dirty="0"/>
        </a:p>
      </dsp:txBody>
      <dsp:txXfrm>
        <a:off x="36296" y="47058"/>
        <a:ext cx="7814108" cy="670943"/>
      </dsp:txXfrm>
    </dsp:sp>
    <dsp:sp modelId="{779B04FD-99F6-46D8-B78C-983523BC9449}">
      <dsp:nvSpPr>
        <dsp:cNvPr id="0" name=""/>
        <dsp:cNvSpPr/>
      </dsp:nvSpPr>
      <dsp:spPr>
        <a:xfrm>
          <a:off x="0" y="843577"/>
          <a:ext cx="7886700" cy="74353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t>2. Replace judgement with curiosity</a:t>
          </a:r>
          <a:endParaRPr lang="en-US" sz="3100" kern="1200" dirty="0"/>
        </a:p>
      </dsp:txBody>
      <dsp:txXfrm>
        <a:off x="36296" y="879873"/>
        <a:ext cx="7814108" cy="670943"/>
      </dsp:txXfrm>
    </dsp:sp>
    <dsp:sp modelId="{D0A54E38-459A-400C-95F4-F0795BBF3212}">
      <dsp:nvSpPr>
        <dsp:cNvPr id="0" name=""/>
        <dsp:cNvSpPr/>
      </dsp:nvSpPr>
      <dsp:spPr>
        <a:xfrm>
          <a:off x="0" y="1676392"/>
          <a:ext cx="7886700" cy="74353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3. Use the NVC approach</a:t>
          </a:r>
          <a:endParaRPr lang="en-US" sz="3100" kern="1200"/>
        </a:p>
      </dsp:txBody>
      <dsp:txXfrm>
        <a:off x="36296" y="1712688"/>
        <a:ext cx="7814108" cy="670943"/>
      </dsp:txXfrm>
    </dsp:sp>
    <dsp:sp modelId="{22CD1333-6B8C-4FBF-A8F7-80CE461ADF05}">
      <dsp:nvSpPr>
        <dsp:cNvPr id="0" name=""/>
        <dsp:cNvSpPr/>
      </dsp:nvSpPr>
      <dsp:spPr>
        <a:xfrm>
          <a:off x="0" y="2509207"/>
          <a:ext cx="7886700" cy="74353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4.Explore and ask for solutions</a:t>
          </a:r>
          <a:endParaRPr lang="en-US" sz="3100" kern="1200"/>
        </a:p>
      </dsp:txBody>
      <dsp:txXfrm>
        <a:off x="36296" y="2545503"/>
        <a:ext cx="7814108" cy="6709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CD34D-330F-534A-83B6-AFF7F61609BC}" type="datetimeFigureOut">
              <a:rPr lang="en-US" smtClean="0"/>
              <a:t>11/4/2024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2D5D11-9114-8A47-9275-42CBEA3E6366}" type="slidenum">
              <a:rPr lang="en-US" smtClean="0"/>
              <a:t>‹#›</a:t>
            </a:fld>
            <a:endParaRPr lang="en-US"/>
          </a:p>
        </p:txBody>
      </p:sp>
    </p:spTree>
    <p:extLst>
      <p:ext uri="{BB962C8B-B14F-4D97-AF65-F5344CB8AC3E}">
        <p14:creationId xmlns:p14="http://schemas.microsoft.com/office/powerpoint/2010/main" val="3834846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Marshall_Rosenbe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u="none" strike="noStrike" dirty="0">
                <a:solidFill>
                  <a:srgbClr val="404040"/>
                </a:solidFill>
                <a:effectLst/>
                <a:latin typeface="Frutiger LT Std 55 Roman"/>
              </a:rPr>
              <a:t>Nonviolent communication – an easy model for conflict-solving</a:t>
            </a:r>
          </a:p>
          <a:p>
            <a:pPr algn="l"/>
            <a:r>
              <a:rPr lang="en-GB" b="0" i="0" u="none" strike="noStrike" dirty="0">
                <a:solidFill>
                  <a:srgbClr val="288FB8"/>
                </a:solidFill>
                <a:effectLst/>
                <a:latin typeface="Frutiger LT Std 55 Roman"/>
                <a:hlinkClick r:id="rId3"/>
              </a:rPr>
              <a:t>Marshall Rosenberg</a:t>
            </a:r>
            <a:r>
              <a:rPr lang="en-GB" b="0" i="0" dirty="0">
                <a:solidFill>
                  <a:srgbClr val="404040"/>
                </a:solidFill>
                <a:effectLst/>
                <a:latin typeface="Frutiger LT Std 55 Roman"/>
              </a:rPr>
              <a:t> developed the nonviolent communication (NVC) process in the 1960s. Rosenberg believed that most conflicts between individuals or groups arise from unclear communication of their needs. When people use language that provokes fear, shame or guilt in a conflict situation, the other person’s attention is diverted. “Violent” language prevents people from seeing their feelings, needs and requests clearly. The conflict intensifies because that “violent part” causes counter-violence.</a:t>
            </a:r>
          </a:p>
          <a:p>
            <a:pPr algn="l"/>
            <a:r>
              <a:rPr lang="en-GB" b="1" i="0" u="none" strike="noStrike" dirty="0">
                <a:solidFill>
                  <a:srgbClr val="404040"/>
                </a:solidFill>
                <a:effectLst/>
                <a:latin typeface="Frutiger LT Std 55 Roman"/>
              </a:rPr>
              <a:t>Language of the giraffe – language of the jackal</a:t>
            </a:r>
          </a:p>
          <a:p>
            <a:pPr algn="l"/>
            <a:r>
              <a:rPr lang="en-GB" b="0" i="0" dirty="0">
                <a:solidFill>
                  <a:srgbClr val="404040"/>
                </a:solidFill>
                <a:effectLst/>
                <a:latin typeface="Frutiger LT Std 55 Roman"/>
              </a:rPr>
              <a:t>NVC uses two animals as symbols.</a:t>
            </a:r>
          </a:p>
          <a:p>
            <a:pPr algn="l"/>
            <a:endParaRPr lang="en-GB" b="0" i="0" dirty="0">
              <a:solidFill>
                <a:srgbClr val="404040"/>
              </a:solidFill>
              <a:effectLst/>
              <a:latin typeface="Frutiger LT Std 55 Roman"/>
            </a:endParaRPr>
          </a:p>
          <a:p>
            <a:pPr algn="l"/>
            <a:r>
              <a:rPr lang="en-GB" b="0" i="0" dirty="0">
                <a:solidFill>
                  <a:srgbClr val="404040"/>
                </a:solidFill>
                <a:effectLst/>
                <a:latin typeface="Frutiger LT Std 55 Roman"/>
              </a:rPr>
              <a:t>The giraffe is the land animal with the biggest heart and stands for compassionate communication. </a:t>
            </a:r>
          </a:p>
          <a:p>
            <a:pPr algn="l"/>
            <a:r>
              <a:rPr lang="en-GB" b="0" i="0" dirty="0">
                <a:solidFill>
                  <a:srgbClr val="404040"/>
                </a:solidFill>
                <a:effectLst/>
                <a:latin typeface="Frutiger LT Std 55 Roman"/>
              </a:rPr>
              <a:t>The jackal, represents competition. Jackal language is about judging, criticising, analysing, moralising and accusing. When we feel unfairly treated, accused or when we want to impose our wishes, we tend to use the language of the jackal. Jackal language is separating. Giraffe language is unifying.</a:t>
            </a:r>
          </a:p>
          <a:p>
            <a:pPr algn="l"/>
            <a:endParaRPr lang="en-GB" b="0" i="0" dirty="0">
              <a:solidFill>
                <a:srgbClr val="404040"/>
              </a:solidFill>
              <a:effectLst/>
              <a:latin typeface="Frutiger LT Std 55 Roman"/>
            </a:endParaRPr>
          </a:p>
          <a:p>
            <a:pPr algn="l"/>
            <a:r>
              <a:rPr lang="en-GB" b="0" i="0" dirty="0">
                <a:solidFill>
                  <a:srgbClr val="404040"/>
                </a:solidFill>
                <a:effectLst/>
                <a:latin typeface="Frutiger LT Std 55 Roman"/>
              </a:rPr>
              <a:t>Open question – who is naturally a giraffe – who is a jackal?</a:t>
            </a:r>
          </a:p>
          <a:p>
            <a:pPr algn="l"/>
            <a:endParaRPr lang="en-GB" b="0" i="0" dirty="0">
              <a:solidFill>
                <a:srgbClr val="404040"/>
              </a:solidFill>
              <a:effectLst/>
              <a:latin typeface="Frutiger LT Std 55 Roman"/>
            </a:endParaRPr>
          </a:p>
          <a:p>
            <a:pPr algn="l"/>
            <a:r>
              <a:rPr lang="en-GB" b="1" i="0" u="none" strike="noStrike" dirty="0">
                <a:solidFill>
                  <a:srgbClr val="404040"/>
                </a:solidFill>
                <a:effectLst/>
                <a:latin typeface="Frutiger LT Std 55 Roman"/>
              </a:rPr>
              <a:t>4 steps to successfully applying NVC</a:t>
            </a:r>
            <a:br>
              <a:rPr lang="en-GB" b="1" i="0" u="none" strike="noStrike" baseline="30000" dirty="0">
                <a:solidFill>
                  <a:srgbClr val="404040"/>
                </a:solidFill>
                <a:effectLst/>
                <a:latin typeface="Frutiger LT Std 55 Roman"/>
              </a:rPr>
            </a:br>
            <a:endParaRPr lang="en-GB" b="1" i="0" u="none" strike="noStrike" dirty="0">
              <a:solidFill>
                <a:srgbClr val="404040"/>
              </a:solidFill>
              <a:effectLst/>
              <a:latin typeface="Frutiger LT Std 55 Roman"/>
            </a:endParaRPr>
          </a:p>
          <a:p>
            <a:pPr algn="l"/>
            <a:r>
              <a:rPr lang="en-GB" b="1" i="0" dirty="0">
                <a:solidFill>
                  <a:srgbClr val="404040"/>
                </a:solidFill>
                <a:effectLst/>
                <a:latin typeface="Frutiger LT Std 55 Roman"/>
              </a:rPr>
              <a:t>1. Observe what is happening and describe the situation without judgement:</a:t>
            </a:r>
            <a:endParaRPr lang="en-GB" b="0" i="0" dirty="0">
              <a:solidFill>
                <a:srgbClr val="404040"/>
              </a:solidFill>
              <a:effectLst/>
              <a:latin typeface="Frutiger LT Std 55 Roman"/>
            </a:endParaRPr>
          </a:p>
          <a:p>
            <a:pPr algn="l"/>
            <a:r>
              <a:rPr lang="en-GB" b="0" i="0" dirty="0">
                <a:solidFill>
                  <a:srgbClr val="404040"/>
                </a:solidFill>
                <a:effectLst/>
                <a:latin typeface="Frutiger LT Std 55 Roman"/>
              </a:rPr>
              <a:t>I see ... / I hear ... / the situation is ...  </a:t>
            </a:r>
          </a:p>
          <a:p>
            <a:pPr algn="l"/>
            <a:r>
              <a:rPr lang="en-GB" b="1" i="0" dirty="0">
                <a:solidFill>
                  <a:srgbClr val="404040"/>
                </a:solidFill>
                <a:effectLst/>
                <a:latin typeface="Frutiger LT Std 55 Roman"/>
              </a:rPr>
              <a:t>2. Identify / express your feelings:</a:t>
            </a:r>
            <a:endParaRPr lang="en-GB" b="0" i="0" dirty="0">
              <a:solidFill>
                <a:srgbClr val="404040"/>
              </a:solidFill>
              <a:effectLst/>
              <a:latin typeface="Frutiger LT Std 55 Roman"/>
            </a:endParaRPr>
          </a:p>
          <a:p>
            <a:pPr algn="l"/>
            <a:r>
              <a:rPr lang="en-GB" b="0" i="0" dirty="0">
                <a:solidFill>
                  <a:srgbClr val="404040"/>
                </a:solidFill>
                <a:effectLst/>
                <a:latin typeface="Frutiger LT Std 55 Roman"/>
              </a:rPr>
              <a:t>Then I feel ...</a:t>
            </a:r>
          </a:p>
          <a:p>
            <a:pPr algn="l"/>
            <a:r>
              <a:rPr lang="en-GB" b="1" i="0" dirty="0">
                <a:solidFill>
                  <a:srgbClr val="404040"/>
                </a:solidFill>
                <a:effectLst/>
                <a:latin typeface="Frutiger LT Std 55 Roman"/>
              </a:rPr>
              <a:t>3. Find the need behind your feeling:</a:t>
            </a:r>
            <a:endParaRPr lang="en-GB" b="0" i="0" dirty="0">
              <a:solidFill>
                <a:srgbClr val="404040"/>
              </a:solidFill>
              <a:effectLst/>
              <a:latin typeface="Frutiger LT Std 55 Roman"/>
            </a:endParaRPr>
          </a:p>
          <a:p>
            <a:pPr algn="l"/>
            <a:r>
              <a:rPr lang="en-GB" b="0" i="0" dirty="0">
                <a:solidFill>
                  <a:srgbClr val="404040"/>
                </a:solidFill>
                <a:effectLst/>
                <a:latin typeface="Frutiger LT Std 55 Roman"/>
              </a:rPr>
              <a:t>My need is ... / because I would like ... / I desire ... / I need ...</a:t>
            </a:r>
          </a:p>
          <a:p>
            <a:pPr algn="l"/>
            <a:r>
              <a:rPr lang="en-GB" b="1" i="0" dirty="0">
                <a:solidFill>
                  <a:srgbClr val="404040"/>
                </a:solidFill>
                <a:effectLst/>
                <a:latin typeface="Frutiger LT Std 55 Roman"/>
              </a:rPr>
              <a:t>4. Formulate a clear, positive, doable request:</a:t>
            </a:r>
            <a:endParaRPr lang="en-GB" b="0" i="0" dirty="0">
              <a:solidFill>
                <a:srgbClr val="404040"/>
              </a:solidFill>
              <a:effectLst/>
              <a:latin typeface="Frutiger LT Std 55 Roman"/>
            </a:endParaRPr>
          </a:p>
          <a:p>
            <a:pPr algn="l"/>
            <a:r>
              <a:rPr lang="en-GB" b="0" i="0" dirty="0">
                <a:solidFill>
                  <a:srgbClr val="404040"/>
                </a:solidFill>
                <a:effectLst/>
                <a:latin typeface="Frutiger LT Std 55 Roman"/>
              </a:rPr>
              <a:t>Please will you ... / are you willing to do this ...?   </a:t>
            </a:r>
          </a:p>
          <a:p>
            <a:endParaRPr lang="en-GB" dirty="0"/>
          </a:p>
        </p:txBody>
      </p:sp>
      <p:sp>
        <p:nvSpPr>
          <p:cNvPr id="4" name="Slide Number Placeholder 3"/>
          <p:cNvSpPr>
            <a:spLocks noGrp="1"/>
          </p:cNvSpPr>
          <p:nvPr>
            <p:ph type="sldNum" sz="quarter" idx="5"/>
          </p:nvPr>
        </p:nvSpPr>
        <p:spPr/>
        <p:txBody>
          <a:bodyPr/>
          <a:lstStyle/>
          <a:p>
            <a:fld id="{74B9FB73-16AF-4A55-825C-857764C94FF5}" type="slidenum">
              <a:rPr lang="en-GB" smtClean="0"/>
              <a:t>2</a:t>
            </a:fld>
            <a:endParaRPr lang="en-GB"/>
          </a:p>
        </p:txBody>
      </p:sp>
    </p:spTree>
    <p:extLst>
      <p:ext uri="{BB962C8B-B14F-4D97-AF65-F5344CB8AC3E}">
        <p14:creationId xmlns:p14="http://schemas.microsoft.com/office/powerpoint/2010/main" val="701463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Unconditional positive regard</a:t>
            </a:r>
          </a:p>
          <a:p>
            <a:r>
              <a:rPr lang="en-GB" b="0" i="0" u="none" strike="noStrike" dirty="0">
                <a:solidFill>
                  <a:srgbClr val="040C28"/>
                </a:solidFill>
                <a:effectLst/>
                <a:latin typeface="Google Sans"/>
              </a:rPr>
              <a:t>expressing empathy, support, and acceptance to someone, regardless of what they say or do</a:t>
            </a:r>
            <a:endParaRPr lang="en-US" dirty="0"/>
          </a:p>
        </p:txBody>
      </p:sp>
      <p:sp>
        <p:nvSpPr>
          <p:cNvPr id="4" name="Slide Number Placeholder 3"/>
          <p:cNvSpPr>
            <a:spLocks noGrp="1"/>
          </p:cNvSpPr>
          <p:nvPr>
            <p:ph type="sldNum" sz="quarter" idx="5"/>
          </p:nvPr>
        </p:nvSpPr>
        <p:spPr/>
        <p:txBody>
          <a:bodyPr/>
          <a:lstStyle/>
          <a:p>
            <a:fld id="{74B9FB73-16AF-4A55-825C-857764C94FF5}" type="slidenum">
              <a:rPr lang="en-GB" smtClean="0"/>
              <a:t>3</a:t>
            </a:fld>
            <a:endParaRPr lang="en-GB"/>
          </a:p>
        </p:txBody>
      </p:sp>
    </p:spTree>
    <p:extLst>
      <p:ext uri="{BB962C8B-B14F-4D97-AF65-F5344CB8AC3E}">
        <p14:creationId xmlns:p14="http://schemas.microsoft.com/office/powerpoint/2010/main" val="2979301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5208" y="949365"/>
            <a:ext cx="6858000" cy="2387600"/>
          </a:xfrm>
        </p:spPr>
        <p:txBody>
          <a:bodyPr anchor="b"/>
          <a:lstStyle>
            <a:lvl1pPr algn="l">
              <a:defRPr sz="4500" b="1" i="0">
                <a:solidFill>
                  <a:srgbClr val="2A2D31"/>
                </a:solidFill>
                <a:latin typeface="Myriad Pro Semibold" charset="0"/>
                <a:ea typeface="Myriad Pro Semibold" charset="0"/>
                <a:cs typeface="Myriad Pro Semibold" charset="0"/>
              </a:defRPr>
            </a:lvl1pPr>
          </a:lstStyle>
          <a:p>
            <a:r>
              <a:rPr lang="en-US" dirty="0"/>
              <a:t>Click to edit </a:t>
            </a:r>
            <a:br>
              <a:rPr lang="en-US" dirty="0"/>
            </a:br>
            <a:r>
              <a:rPr lang="en-US" dirty="0"/>
              <a:t>Master title style</a:t>
            </a:r>
          </a:p>
        </p:txBody>
      </p:sp>
      <p:sp>
        <p:nvSpPr>
          <p:cNvPr id="3" name="Subtitle 2"/>
          <p:cNvSpPr>
            <a:spLocks noGrp="1"/>
          </p:cNvSpPr>
          <p:nvPr>
            <p:ph type="subTitle" idx="1" hasCustomPrompt="1"/>
          </p:nvPr>
        </p:nvSpPr>
        <p:spPr>
          <a:xfrm>
            <a:off x="665208" y="3420802"/>
            <a:ext cx="6858000" cy="1655762"/>
          </a:xfrm>
        </p:spPr>
        <p:txBody>
          <a:bodyPr>
            <a:normAutofit/>
          </a:bodyPr>
          <a:lstStyle>
            <a:lvl1pPr marL="0" indent="0" algn="l">
              <a:buNone/>
              <a:defRPr sz="4500" b="0" i="0">
                <a:solidFill>
                  <a:schemeClr val="bg1"/>
                </a:solidFill>
                <a:latin typeface="Myriad Pro Light" charset="0"/>
                <a:ea typeface="Myriad Pro Light" charset="0"/>
                <a:cs typeface="Myriad Pro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a:t>
            </a:r>
            <a:br>
              <a:rPr lang="en-US" dirty="0"/>
            </a:br>
            <a:r>
              <a:rPr lang="en-US" dirty="0"/>
              <a:t>subtitle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4841" y="4721772"/>
            <a:ext cx="1939159" cy="1939159"/>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241472" y="255446"/>
            <a:ext cx="2057400" cy="258633"/>
          </a:xfrm>
          <a:prstGeom prst="rect">
            <a:avLst/>
          </a:prstGeom>
        </p:spPr>
        <p:txBody>
          <a:bodyPr/>
          <a:lstStyle>
            <a:lvl1pPr>
              <a:defRPr sz="1100" b="1" i="0">
                <a:latin typeface="Myriad Pro" charset="0"/>
                <a:ea typeface="Myriad Pro" charset="0"/>
                <a:cs typeface="Myriad Pro" charset="0"/>
              </a:defRPr>
            </a:lvl1pPr>
          </a:lstStyle>
          <a:p>
            <a:r>
              <a:rPr lang="en-US" dirty="0">
                <a:solidFill>
                  <a:srgbClr val="E77A32"/>
                </a:solidFill>
              </a:rPr>
              <a:t>01. </a:t>
            </a:r>
            <a:r>
              <a:rPr lang="en-US" b="0" dirty="0">
                <a:solidFill>
                  <a:schemeClr val="bg1"/>
                </a:solidFill>
                <a:latin typeface="Myriad Pro Light" charset="0"/>
                <a:ea typeface="Myriad Pro Light" charset="0"/>
                <a:cs typeface="Myriad Pro Light" charset="0"/>
              </a:rPr>
              <a:t>Title. </a:t>
            </a:r>
            <a:r>
              <a:rPr lang="en-US" b="0" dirty="0" err="1">
                <a:solidFill>
                  <a:srgbClr val="707173"/>
                </a:solidFill>
                <a:latin typeface="Myriad Pro Light" charset="0"/>
                <a:ea typeface="Myriad Pro Light" charset="0"/>
                <a:cs typeface="Myriad Pro Light" charset="0"/>
              </a:rPr>
              <a:t>Subheader</a:t>
            </a:r>
            <a:r>
              <a:rPr lang="en-US" b="0" dirty="0">
                <a:solidFill>
                  <a:srgbClr val="707173"/>
                </a:solidFill>
                <a:latin typeface="Myriad Pro Light" charset="0"/>
                <a:ea typeface="Myriad Pro Light" charset="0"/>
                <a:cs typeface="Myriad Pro Light" charset="0"/>
              </a:rPr>
              <a:t>.</a:t>
            </a:r>
          </a:p>
        </p:txBody>
      </p:sp>
      <p:sp>
        <p:nvSpPr>
          <p:cNvPr id="9" name="Title 1"/>
          <p:cNvSpPr>
            <a:spLocks noGrp="1"/>
          </p:cNvSpPr>
          <p:nvPr>
            <p:ph type="ctrTitle" hasCustomPrompt="1"/>
          </p:nvPr>
        </p:nvSpPr>
        <p:spPr>
          <a:xfrm>
            <a:off x="1382539" y="949365"/>
            <a:ext cx="6858000" cy="2387600"/>
          </a:xfrm>
        </p:spPr>
        <p:txBody>
          <a:bodyPr anchor="b"/>
          <a:lstStyle>
            <a:lvl1pPr algn="l">
              <a:defRPr sz="4500" b="1" i="0">
                <a:solidFill>
                  <a:srgbClr val="E77A32"/>
                </a:solidFill>
                <a:latin typeface="Myriad Pro Semibold" charset="0"/>
                <a:ea typeface="Myriad Pro Semibold" charset="0"/>
                <a:cs typeface="Myriad Pro Semibold" charset="0"/>
              </a:defRPr>
            </a:lvl1pPr>
          </a:lstStyle>
          <a:p>
            <a:r>
              <a:rPr lang="en-US" dirty="0"/>
              <a:t>Click to edit </a:t>
            </a:r>
            <a:br>
              <a:rPr lang="en-US" dirty="0"/>
            </a:br>
            <a:r>
              <a:rPr lang="en-US" dirty="0"/>
              <a:t>Master title style</a:t>
            </a:r>
          </a:p>
        </p:txBody>
      </p:sp>
      <p:sp>
        <p:nvSpPr>
          <p:cNvPr id="10" name="Subtitle 2"/>
          <p:cNvSpPr>
            <a:spLocks noGrp="1"/>
          </p:cNvSpPr>
          <p:nvPr>
            <p:ph type="subTitle" idx="1" hasCustomPrompt="1"/>
          </p:nvPr>
        </p:nvSpPr>
        <p:spPr>
          <a:xfrm>
            <a:off x="1382539" y="3420802"/>
            <a:ext cx="6858000" cy="1655762"/>
          </a:xfrm>
        </p:spPr>
        <p:txBody>
          <a:bodyPr>
            <a:normAutofit/>
          </a:bodyPr>
          <a:lstStyle>
            <a:lvl1pPr marL="0" indent="0" algn="l">
              <a:buNone/>
              <a:defRPr sz="4500" b="0" i="0">
                <a:solidFill>
                  <a:srgbClr val="707173"/>
                </a:solidFill>
                <a:latin typeface="Myriad Pro Light" charset="0"/>
                <a:ea typeface="Myriad Pro Light" charset="0"/>
                <a:cs typeface="Myriad Pro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a:t>
            </a:r>
            <a:br>
              <a:rPr lang="en-US" dirty="0"/>
            </a:br>
            <a:r>
              <a:rPr lang="en-US" dirty="0"/>
              <a:t>subtitle style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4138" y="2078570"/>
            <a:ext cx="1103586" cy="110358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382539" y="949365"/>
            <a:ext cx="6858000" cy="2387600"/>
          </a:xfrm>
        </p:spPr>
        <p:txBody>
          <a:bodyPr anchor="b"/>
          <a:lstStyle>
            <a:lvl1pPr algn="l">
              <a:defRPr sz="4500" b="1" i="0">
                <a:solidFill>
                  <a:schemeClr val="bg1"/>
                </a:solidFill>
                <a:latin typeface="Myriad Pro Semibold" charset="0"/>
                <a:ea typeface="Myriad Pro Semibold" charset="0"/>
                <a:cs typeface="Myriad Pro Semibold" charset="0"/>
              </a:defRPr>
            </a:lvl1pPr>
          </a:lstStyle>
          <a:p>
            <a:r>
              <a:rPr lang="en-US" dirty="0"/>
              <a:t>Click to edit </a:t>
            </a:r>
            <a:br>
              <a:rPr lang="en-US" dirty="0"/>
            </a:br>
            <a:r>
              <a:rPr lang="en-US" dirty="0"/>
              <a:t>Master title style</a:t>
            </a:r>
          </a:p>
        </p:txBody>
      </p:sp>
      <p:sp>
        <p:nvSpPr>
          <p:cNvPr id="10" name="Subtitle 2"/>
          <p:cNvSpPr>
            <a:spLocks noGrp="1"/>
          </p:cNvSpPr>
          <p:nvPr>
            <p:ph type="subTitle" idx="1" hasCustomPrompt="1"/>
          </p:nvPr>
        </p:nvSpPr>
        <p:spPr>
          <a:xfrm>
            <a:off x="1382539" y="3420802"/>
            <a:ext cx="6858000" cy="1655762"/>
          </a:xfrm>
        </p:spPr>
        <p:txBody>
          <a:bodyPr>
            <a:normAutofit/>
          </a:bodyPr>
          <a:lstStyle>
            <a:lvl1pPr marL="0" indent="0" algn="l">
              <a:buNone/>
              <a:defRPr sz="4500" b="0" i="0">
                <a:solidFill>
                  <a:srgbClr val="2A2D31"/>
                </a:solidFill>
                <a:latin typeface="Myriad Pro Light" charset="0"/>
                <a:ea typeface="Myriad Pro Light" charset="0"/>
                <a:cs typeface="Myriad Pro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a:t>
            </a:r>
            <a:br>
              <a:rPr lang="en-US" dirty="0"/>
            </a:br>
            <a:r>
              <a:rPr lang="en-US" dirty="0"/>
              <a:t>subtitle style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924" y="2053856"/>
            <a:ext cx="1169062" cy="1169062"/>
          </a:xfrm>
          <a:prstGeom prst="rect">
            <a:avLst/>
          </a:prstGeom>
        </p:spPr>
      </p:pic>
      <p:sp>
        <p:nvSpPr>
          <p:cNvPr id="7" name="Date Placeholder 3"/>
          <p:cNvSpPr>
            <a:spLocks noGrp="1"/>
          </p:cNvSpPr>
          <p:nvPr>
            <p:ph type="dt" sz="half" idx="10"/>
          </p:nvPr>
        </p:nvSpPr>
        <p:spPr>
          <a:xfrm>
            <a:off x="241472" y="255446"/>
            <a:ext cx="2057400" cy="258633"/>
          </a:xfrm>
          <a:prstGeom prst="rect">
            <a:avLst/>
          </a:prstGeom>
        </p:spPr>
        <p:txBody>
          <a:bodyPr/>
          <a:lstStyle>
            <a:lvl1pPr>
              <a:defRPr sz="1100" b="1" i="0">
                <a:latin typeface="Myriad Pro" charset="0"/>
                <a:ea typeface="Myriad Pro" charset="0"/>
                <a:cs typeface="Myriad Pro" charset="0"/>
              </a:defRPr>
            </a:lvl1pPr>
          </a:lstStyle>
          <a:p>
            <a:r>
              <a:rPr lang="en-US" dirty="0">
                <a:solidFill>
                  <a:srgbClr val="2A2D31"/>
                </a:solidFill>
              </a:rPr>
              <a:t>01. </a:t>
            </a:r>
            <a:r>
              <a:rPr lang="en-US" b="0" dirty="0">
                <a:solidFill>
                  <a:schemeClr val="bg1"/>
                </a:solidFill>
                <a:latin typeface="Myriad Pro Light" charset="0"/>
                <a:ea typeface="Myriad Pro Light" charset="0"/>
                <a:cs typeface="Myriad Pro Light" charset="0"/>
              </a:rPr>
              <a:t>Title. </a:t>
            </a:r>
            <a:r>
              <a:rPr lang="en-US" b="0" dirty="0" err="1">
                <a:solidFill>
                  <a:srgbClr val="2A2D31"/>
                </a:solidFill>
                <a:latin typeface="Myriad Pro Light" charset="0"/>
                <a:ea typeface="Myriad Pro Light" charset="0"/>
                <a:cs typeface="Myriad Pro Light" charset="0"/>
              </a:rPr>
              <a:t>Subheader</a:t>
            </a:r>
            <a:r>
              <a:rPr lang="en-US" b="0" dirty="0">
                <a:solidFill>
                  <a:srgbClr val="2A2D31"/>
                </a:solidFill>
                <a:latin typeface="Myriad Pro Light" charset="0"/>
                <a:ea typeface="Myriad Pro Light" charset="0"/>
                <a:cs typeface="Myriad Pro Light" charset="0"/>
              </a:rP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382539" y="949365"/>
            <a:ext cx="6858000" cy="2387600"/>
          </a:xfrm>
        </p:spPr>
        <p:txBody>
          <a:bodyPr anchor="b"/>
          <a:lstStyle>
            <a:lvl1pPr algn="l">
              <a:defRPr sz="4500" b="1" i="0">
                <a:solidFill>
                  <a:schemeClr val="bg1"/>
                </a:solidFill>
                <a:latin typeface="Myriad Pro Semibold" charset="0"/>
                <a:ea typeface="Myriad Pro Semibold" charset="0"/>
                <a:cs typeface="Myriad Pro Semibold" charset="0"/>
              </a:defRPr>
            </a:lvl1pPr>
          </a:lstStyle>
          <a:p>
            <a:r>
              <a:rPr lang="en-US" dirty="0"/>
              <a:t>Click to edit </a:t>
            </a:r>
            <a:br>
              <a:rPr lang="en-US" dirty="0"/>
            </a:br>
            <a:r>
              <a:rPr lang="en-US" dirty="0"/>
              <a:t>Master title style</a:t>
            </a:r>
          </a:p>
        </p:txBody>
      </p:sp>
      <p:sp>
        <p:nvSpPr>
          <p:cNvPr id="9" name="Subtitle 2"/>
          <p:cNvSpPr>
            <a:spLocks noGrp="1"/>
          </p:cNvSpPr>
          <p:nvPr>
            <p:ph type="subTitle" idx="1" hasCustomPrompt="1"/>
          </p:nvPr>
        </p:nvSpPr>
        <p:spPr>
          <a:xfrm>
            <a:off x="1382539" y="3420802"/>
            <a:ext cx="6858000" cy="1655762"/>
          </a:xfrm>
        </p:spPr>
        <p:txBody>
          <a:bodyPr>
            <a:normAutofit/>
          </a:bodyPr>
          <a:lstStyle>
            <a:lvl1pPr marL="0" indent="0" algn="l">
              <a:buNone/>
              <a:defRPr sz="4500" b="0" i="0">
                <a:solidFill>
                  <a:srgbClr val="2A2D31"/>
                </a:solidFill>
                <a:latin typeface="Myriad Pro Light" charset="0"/>
                <a:ea typeface="Myriad Pro Light" charset="0"/>
                <a:cs typeface="Myriad Pro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a:t>
            </a:r>
            <a:br>
              <a:rPr lang="en-US" dirty="0"/>
            </a:br>
            <a:r>
              <a:rPr lang="en-US" dirty="0"/>
              <a:t>subtitle style</a:t>
            </a:r>
          </a:p>
        </p:txBody>
      </p:sp>
      <p:sp>
        <p:nvSpPr>
          <p:cNvPr id="10" name="Date Placeholder 3"/>
          <p:cNvSpPr>
            <a:spLocks noGrp="1"/>
          </p:cNvSpPr>
          <p:nvPr>
            <p:ph type="dt" sz="half" idx="10"/>
          </p:nvPr>
        </p:nvSpPr>
        <p:spPr>
          <a:xfrm>
            <a:off x="241472" y="255446"/>
            <a:ext cx="2057400" cy="258633"/>
          </a:xfrm>
          <a:prstGeom prst="rect">
            <a:avLst/>
          </a:prstGeom>
        </p:spPr>
        <p:txBody>
          <a:bodyPr/>
          <a:lstStyle>
            <a:lvl1pPr>
              <a:defRPr sz="1100" b="1" i="0">
                <a:latin typeface="Myriad Pro" charset="0"/>
                <a:ea typeface="Myriad Pro" charset="0"/>
                <a:cs typeface="Myriad Pro" charset="0"/>
              </a:defRPr>
            </a:lvl1pPr>
          </a:lstStyle>
          <a:p>
            <a:r>
              <a:rPr lang="en-US" dirty="0">
                <a:solidFill>
                  <a:srgbClr val="2A2D31"/>
                </a:solidFill>
              </a:rPr>
              <a:t>01. </a:t>
            </a:r>
            <a:r>
              <a:rPr lang="en-US" b="0" dirty="0">
                <a:solidFill>
                  <a:schemeClr val="bg1"/>
                </a:solidFill>
                <a:latin typeface="Myriad Pro Light" charset="0"/>
                <a:ea typeface="Myriad Pro Light" charset="0"/>
                <a:cs typeface="Myriad Pro Light" charset="0"/>
              </a:rPr>
              <a:t>Title. </a:t>
            </a:r>
            <a:r>
              <a:rPr lang="en-US" b="0" dirty="0" err="1">
                <a:solidFill>
                  <a:srgbClr val="2A2D31"/>
                </a:solidFill>
                <a:latin typeface="Myriad Pro Light" charset="0"/>
                <a:ea typeface="Myriad Pro Light" charset="0"/>
                <a:cs typeface="Myriad Pro Light" charset="0"/>
              </a:rPr>
              <a:t>Subheader</a:t>
            </a:r>
            <a:r>
              <a:rPr lang="en-US" b="0" dirty="0">
                <a:solidFill>
                  <a:srgbClr val="2A2D31"/>
                </a:solidFill>
                <a:latin typeface="Myriad Pro Light" charset="0"/>
                <a:ea typeface="Myriad Pro Light" charset="0"/>
                <a:cs typeface="Myriad Pro Light" charset="0"/>
              </a:rPr>
              <a:t>.</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4924" y="2053856"/>
            <a:ext cx="1169062" cy="1169062"/>
          </a:xfrm>
          <a:prstGeom prst="rect">
            <a:avLst/>
          </a:prstGeom>
        </p:spPr>
      </p:pic>
    </p:spTree>
    <p:extLst>
      <p:ext uri="{BB962C8B-B14F-4D97-AF65-F5344CB8AC3E}">
        <p14:creationId xmlns:p14="http://schemas.microsoft.com/office/powerpoint/2010/main" val="1207549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546271" y="659470"/>
            <a:ext cx="7848085" cy="1325563"/>
          </a:xfrm>
        </p:spPr>
        <p:txBody>
          <a:bodyPr/>
          <a:lstStyle>
            <a:lvl1pPr>
              <a:defRPr>
                <a:solidFill>
                  <a:srgbClr val="2A2D31"/>
                </a:solidFill>
                <a:latin typeface="Myriad Pro" charset="0"/>
                <a:ea typeface="Myriad Pro" charset="0"/>
                <a:cs typeface="Myriad Pro" charset="0"/>
              </a:defRPr>
            </a:lvl1pPr>
          </a:lstStyle>
          <a:p>
            <a:r>
              <a:rPr lang="en-US" dirty="0"/>
              <a:t>Click to edit Master title style</a:t>
            </a:r>
          </a:p>
        </p:txBody>
      </p:sp>
      <p:sp>
        <p:nvSpPr>
          <p:cNvPr id="9" name="Content Placeholder 2"/>
          <p:cNvSpPr>
            <a:spLocks noGrp="1"/>
          </p:cNvSpPr>
          <p:nvPr>
            <p:ph idx="1"/>
          </p:nvPr>
        </p:nvSpPr>
        <p:spPr>
          <a:xfrm>
            <a:off x="546271" y="2130425"/>
            <a:ext cx="7848085" cy="4351338"/>
          </a:xfrm>
        </p:spPr>
        <p:txBody>
          <a:bodyPr/>
          <a:lstStyle>
            <a:lvl1pPr marL="228600" indent="-228600">
              <a:buFontTx/>
              <a:buBlip>
                <a:blip r:embed="rId2"/>
              </a:buBlip>
              <a:defRPr>
                <a:solidFill>
                  <a:srgbClr val="707173"/>
                </a:solidFill>
              </a:defRPr>
            </a:lvl1pPr>
            <a:lvl2pPr marL="685800" indent="-228600">
              <a:buFontTx/>
              <a:buBlip>
                <a:blip r:embed="rId2"/>
              </a:buBlip>
              <a:defRPr>
                <a:solidFill>
                  <a:srgbClr val="707173"/>
                </a:solidFill>
              </a:defRPr>
            </a:lvl2pPr>
            <a:lvl3pPr marL="1143000" indent="-228600">
              <a:buFontTx/>
              <a:buBlip>
                <a:blip r:embed="rId2"/>
              </a:buBlip>
              <a:defRPr>
                <a:solidFill>
                  <a:srgbClr val="707173"/>
                </a:solidFill>
              </a:defRPr>
            </a:lvl3pPr>
            <a:lvl4pPr marL="1600200" indent="-228600">
              <a:buFontTx/>
              <a:buBlip>
                <a:blip r:embed="rId2"/>
              </a:buBlip>
              <a:defRPr>
                <a:solidFill>
                  <a:srgbClr val="707173"/>
                </a:solidFill>
              </a:defRPr>
            </a:lvl4pPr>
            <a:lvl5pPr marL="2057400" indent="-228600">
              <a:buFontTx/>
              <a:buBlip>
                <a:blip r:embed="rId2"/>
              </a:buBlip>
              <a:defRPr>
                <a:solidFill>
                  <a:srgbClr val="70717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10"/>
          </p:nvPr>
        </p:nvSpPr>
        <p:spPr>
          <a:xfrm>
            <a:off x="241472" y="255446"/>
            <a:ext cx="2057400" cy="258633"/>
          </a:xfrm>
          <a:prstGeom prst="rect">
            <a:avLst/>
          </a:prstGeom>
        </p:spPr>
        <p:txBody>
          <a:bodyPr/>
          <a:lstStyle>
            <a:lvl1pPr>
              <a:defRPr sz="1100" b="1" i="0">
                <a:latin typeface="Myriad Pro" charset="0"/>
                <a:ea typeface="Myriad Pro" charset="0"/>
                <a:cs typeface="Myriad Pro" charset="0"/>
              </a:defRPr>
            </a:lvl1pPr>
          </a:lstStyle>
          <a:p>
            <a:r>
              <a:rPr lang="en-US" dirty="0">
                <a:solidFill>
                  <a:srgbClr val="E77A32"/>
                </a:solidFill>
              </a:rPr>
              <a:t>01. </a:t>
            </a:r>
            <a:r>
              <a:rPr lang="en-US" b="0" dirty="0">
                <a:solidFill>
                  <a:srgbClr val="2A2D31"/>
                </a:solidFill>
                <a:latin typeface="Myriad Pro Light" charset="0"/>
                <a:ea typeface="Myriad Pro Light" charset="0"/>
                <a:cs typeface="Myriad Pro Light" charset="0"/>
              </a:rPr>
              <a:t>Title.</a:t>
            </a:r>
            <a:r>
              <a:rPr lang="en-US" b="0" dirty="0">
                <a:solidFill>
                  <a:schemeClr val="bg1"/>
                </a:solidFill>
                <a:latin typeface="Myriad Pro Light" charset="0"/>
                <a:ea typeface="Myriad Pro Light" charset="0"/>
                <a:cs typeface="Myriad Pro Light" charset="0"/>
              </a:rPr>
              <a:t> </a:t>
            </a:r>
            <a:r>
              <a:rPr lang="en-US" b="0" dirty="0" err="1">
                <a:solidFill>
                  <a:srgbClr val="707173"/>
                </a:solidFill>
                <a:latin typeface="Myriad Pro Light" charset="0"/>
                <a:ea typeface="Myriad Pro Light" charset="0"/>
                <a:cs typeface="Myriad Pro Light" charset="0"/>
              </a:rPr>
              <a:t>Subheader</a:t>
            </a:r>
            <a:r>
              <a:rPr lang="en-US" b="0" dirty="0">
                <a:solidFill>
                  <a:srgbClr val="707173"/>
                </a:solidFill>
                <a:latin typeface="Myriad Pro Light" charset="0"/>
                <a:ea typeface="Myriad Pro Light" charset="0"/>
                <a:cs typeface="Myriad Pro Light" charset="0"/>
              </a:rPr>
              <a:t>.</a:t>
            </a:r>
          </a:p>
        </p:txBody>
      </p:sp>
    </p:spTree>
    <p:extLst>
      <p:ext uri="{BB962C8B-B14F-4D97-AF65-F5344CB8AC3E}">
        <p14:creationId xmlns:p14="http://schemas.microsoft.com/office/powerpoint/2010/main" val="522061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F205C-E1AB-7785-5EE5-C1B3EC395365}"/>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397DF3B3-8435-2AB7-1B26-092CAEEB202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3F2495C-6548-07F5-0117-742E4363DDF9}"/>
              </a:ext>
            </a:extLst>
          </p:cNvPr>
          <p:cNvSpPr>
            <a:spLocks noGrp="1"/>
          </p:cNvSpPr>
          <p:nvPr>
            <p:ph type="dt" sz="half" idx="10"/>
          </p:nvPr>
        </p:nvSpPr>
        <p:spPr/>
        <p:txBody>
          <a:bodyPr/>
          <a:lstStyle/>
          <a:p>
            <a:fld id="{356D8634-41B0-454A-8093-CD2BB07E5876}" type="datetimeFigureOut">
              <a:rPr lang="en-US" smtClean="0"/>
              <a:t>11/4/2024</a:t>
            </a:fld>
            <a:endParaRPr lang="en-US"/>
          </a:p>
        </p:txBody>
      </p:sp>
      <p:sp>
        <p:nvSpPr>
          <p:cNvPr id="5" name="Footer Placeholder 4">
            <a:extLst>
              <a:ext uri="{FF2B5EF4-FFF2-40B4-BE49-F238E27FC236}">
                <a16:creationId xmlns:a16="http://schemas.microsoft.com/office/drawing/2014/main" id="{BD7B2279-4EDF-8FBE-7770-AC4ED67F7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A37C4E-ACB2-2F66-EBC2-2D2F3A316CD9}"/>
              </a:ext>
            </a:extLst>
          </p:cNvPr>
          <p:cNvSpPr>
            <a:spLocks noGrp="1"/>
          </p:cNvSpPr>
          <p:nvPr>
            <p:ph type="sldNum" sz="quarter" idx="12"/>
          </p:nvPr>
        </p:nvSpPr>
        <p:spPr/>
        <p:txBody>
          <a:bodyPr/>
          <a:lstStyle/>
          <a:p>
            <a:fld id="{7CD3835B-F9BF-B444-953B-4E2A7CC492B2}" type="slidenum">
              <a:rPr lang="en-US" smtClean="0"/>
              <a:t>‹#›</a:t>
            </a:fld>
            <a:endParaRPr lang="en-US"/>
          </a:p>
        </p:txBody>
      </p:sp>
    </p:spTree>
    <p:extLst>
      <p:ext uri="{BB962C8B-B14F-4D97-AF65-F5344CB8AC3E}">
        <p14:creationId xmlns:p14="http://schemas.microsoft.com/office/powerpoint/2010/main" val="245094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546271" y="659470"/>
            <a:ext cx="7848085" cy="1325563"/>
          </a:xfrm>
        </p:spPr>
        <p:txBody>
          <a:bodyPr/>
          <a:lstStyle>
            <a:lvl1pPr>
              <a:defRPr>
                <a:solidFill>
                  <a:schemeClr val="bg1"/>
                </a:solidFill>
                <a:latin typeface="Myriad Pro" charset="0"/>
                <a:ea typeface="Myriad Pro" charset="0"/>
                <a:cs typeface="Myriad Pro" charset="0"/>
              </a:defRPr>
            </a:lvl1pPr>
          </a:lstStyle>
          <a:p>
            <a:r>
              <a:rPr lang="en-US" dirty="0"/>
              <a:t>Click to edit Master title style</a:t>
            </a:r>
          </a:p>
        </p:txBody>
      </p:sp>
      <p:sp>
        <p:nvSpPr>
          <p:cNvPr id="9" name="Content Placeholder 2"/>
          <p:cNvSpPr>
            <a:spLocks noGrp="1"/>
          </p:cNvSpPr>
          <p:nvPr>
            <p:ph idx="1"/>
          </p:nvPr>
        </p:nvSpPr>
        <p:spPr>
          <a:xfrm>
            <a:off x="546271" y="2130425"/>
            <a:ext cx="7848085" cy="4351338"/>
          </a:xfrm>
        </p:spPr>
        <p:txBody>
          <a:bodyPr/>
          <a:lstStyle>
            <a:lvl1pPr marL="228600" indent="-228600">
              <a:buFontTx/>
              <a:buBlip>
                <a:blip r:embed="rId2"/>
              </a:buBlip>
              <a:defRPr>
                <a:solidFill>
                  <a:schemeClr val="bg1"/>
                </a:solidFill>
              </a:defRPr>
            </a:lvl1pPr>
            <a:lvl2pPr marL="685800" indent="-228600">
              <a:buFontTx/>
              <a:buBlip>
                <a:blip r:embed="rId2"/>
              </a:buBlip>
              <a:defRPr>
                <a:solidFill>
                  <a:schemeClr val="bg1"/>
                </a:solidFill>
              </a:defRPr>
            </a:lvl2pPr>
            <a:lvl3pPr marL="1143000" indent="-228600">
              <a:buFontTx/>
              <a:buBlip>
                <a:blip r:embed="rId2"/>
              </a:buBlip>
              <a:defRPr>
                <a:solidFill>
                  <a:schemeClr val="bg1"/>
                </a:solidFill>
              </a:defRPr>
            </a:lvl3pPr>
            <a:lvl4pPr marL="1600200" indent="-228600">
              <a:buFontTx/>
              <a:buBlip>
                <a:blip r:embed="rId2"/>
              </a:buBlip>
              <a:defRPr>
                <a:solidFill>
                  <a:schemeClr val="bg1"/>
                </a:solidFill>
              </a:defRPr>
            </a:lvl4pPr>
            <a:lvl5pPr marL="2057400" indent="-228600">
              <a:buFontTx/>
              <a:buBlip>
                <a:blip r:embed="rId2"/>
              </a:buBlip>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3"/>
          <p:cNvSpPr>
            <a:spLocks noGrp="1"/>
          </p:cNvSpPr>
          <p:nvPr>
            <p:ph type="dt" sz="half" idx="10"/>
          </p:nvPr>
        </p:nvSpPr>
        <p:spPr>
          <a:xfrm>
            <a:off x="241472" y="255446"/>
            <a:ext cx="2057400" cy="258633"/>
          </a:xfrm>
          <a:prstGeom prst="rect">
            <a:avLst/>
          </a:prstGeom>
        </p:spPr>
        <p:txBody>
          <a:bodyPr/>
          <a:lstStyle>
            <a:lvl1pPr>
              <a:defRPr sz="1100" b="1" i="0">
                <a:latin typeface="Myriad Pro" charset="0"/>
                <a:ea typeface="Myriad Pro" charset="0"/>
                <a:cs typeface="Myriad Pro" charset="0"/>
              </a:defRPr>
            </a:lvl1pPr>
          </a:lstStyle>
          <a:p>
            <a:r>
              <a:rPr lang="en-US" dirty="0">
                <a:solidFill>
                  <a:srgbClr val="E77A32"/>
                </a:solidFill>
              </a:rPr>
              <a:t>01. </a:t>
            </a:r>
            <a:r>
              <a:rPr lang="en-US" b="0" dirty="0">
                <a:solidFill>
                  <a:schemeClr val="bg1"/>
                </a:solidFill>
                <a:latin typeface="Myriad Pro Light" charset="0"/>
                <a:ea typeface="Myriad Pro Light" charset="0"/>
                <a:cs typeface="Myriad Pro Light" charset="0"/>
              </a:rPr>
              <a:t>Title. </a:t>
            </a:r>
            <a:r>
              <a:rPr lang="en-US" b="0" dirty="0" err="1">
                <a:solidFill>
                  <a:srgbClr val="707173"/>
                </a:solidFill>
                <a:latin typeface="Myriad Pro Light" charset="0"/>
                <a:ea typeface="Myriad Pro Light" charset="0"/>
                <a:cs typeface="Myriad Pro Light" charset="0"/>
              </a:rPr>
              <a:t>Subheader</a:t>
            </a:r>
            <a:r>
              <a:rPr lang="en-US" b="0" dirty="0">
                <a:solidFill>
                  <a:srgbClr val="707173"/>
                </a:solidFill>
                <a:latin typeface="Myriad Pro Light" charset="0"/>
                <a:ea typeface="Myriad Pro Light" charset="0"/>
                <a:cs typeface="Myriad Pro Light" charset="0"/>
              </a:rPr>
              <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6271" y="1993271"/>
            <a:ext cx="3867150" cy="4351338"/>
          </a:xfrm>
        </p:spPr>
        <p:txBody>
          <a:bodyPr/>
          <a:lstStyle>
            <a:lvl1pPr marL="228600" indent="-228600">
              <a:buFontTx/>
              <a:buBlip>
                <a:blip r:embed="rId2"/>
              </a:buBlip>
              <a:defRPr sz="2000">
                <a:solidFill>
                  <a:srgbClr val="707173"/>
                </a:solidFill>
              </a:defRPr>
            </a:lvl1pPr>
            <a:lvl2pPr marL="685800" indent="-228600">
              <a:buFontTx/>
              <a:buBlip>
                <a:blip r:embed="rId2"/>
              </a:buBlip>
              <a:defRPr sz="1800">
                <a:solidFill>
                  <a:srgbClr val="707173"/>
                </a:solidFill>
              </a:defRPr>
            </a:lvl2pPr>
            <a:lvl3pPr marL="1143000" indent="-228600">
              <a:buFontTx/>
              <a:buBlip>
                <a:blip r:embed="rId2"/>
              </a:buBlip>
              <a:defRPr sz="1600">
                <a:solidFill>
                  <a:srgbClr val="707173"/>
                </a:solidFill>
              </a:defRPr>
            </a:lvl3pPr>
            <a:lvl4pPr marL="1600200" indent="-228600">
              <a:buFontTx/>
              <a:buBlip>
                <a:blip r:embed="rId2"/>
              </a:buBlip>
              <a:defRPr sz="1400">
                <a:solidFill>
                  <a:srgbClr val="707173"/>
                </a:solidFill>
              </a:defRPr>
            </a:lvl4pPr>
            <a:lvl5pPr marL="2057400" indent="-228600">
              <a:buFontTx/>
              <a:buBlip>
                <a:blip r:embed="rId2"/>
              </a:buBlip>
              <a:defRPr sz="1200">
                <a:solidFill>
                  <a:srgbClr val="70717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546272" y="667708"/>
            <a:ext cx="3867150" cy="1325563"/>
          </a:xfrm>
        </p:spPr>
        <p:txBody>
          <a:bodyPr>
            <a:normAutofit/>
          </a:bodyPr>
          <a:lstStyle>
            <a:lvl1pPr>
              <a:defRPr sz="3000">
                <a:solidFill>
                  <a:srgbClr val="2A2D31"/>
                </a:solidFill>
                <a:latin typeface="Myriad Pro" charset="0"/>
                <a:ea typeface="Myriad Pro" charset="0"/>
                <a:cs typeface="Myriad Pro" charset="0"/>
              </a:defRPr>
            </a:lvl1pPr>
          </a:lstStyle>
          <a:p>
            <a:r>
              <a:rPr lang="en-US" dirty="0"/>
              <a:t>Click to edit Master title style</a:t>
            </a:r>
          </a:p>
        </p:txBody>
      </p:sp>
      <p:sp>
        <p:nvSpPr>
          <p:cNvPr id="11" name="Date Placeholder 3"/>
          <p:cNvSpPr>
            <a:spLocks noGrp="1"/>
          </p:cNvSpPr>
          <p:nvPr>
            <p:ph type="dt" sz="half" idx="10"/>
          </p:nvPr>
        </p:nvSpPr>
        <p:spPr>
          <a:xfrm>
            <a:off x="241472" y="255446"/>
            <a:ext cx="2057400" cy="258633"/>
          </a:xfrm>
          <a:prstGeom prst="rect">
            <a:avLst/>
          </a:prstGeom>
        </p:spPr>
        <p:txBody>
          <a:bodyPr/>
          <a:lstStyle>
            <a:lvl1pPr>
              <a:defRPr sz="1100" b="1" i="0">
                <a:latin typeface="Myriad Pro" charset="0"/>
                <a:ea typeface="Myriad Pro" charset="0"/>
                <a:cs typeface="Myriad Pro" charset="0"/>
              </a:defRPr>
            </a:lvl1pPr>
          </a:lstStyle>
          <a:p>
            <a:r>
              <a:rPr lang="en-US" dirty="0">
                <a:solidFill>
                  <a:srgbClr val="E77A32"/>
                </a:solidFill>
              </a:rPr>
              <a:t>01. </a:t>
            </a:r>
            <a:r>
              <a:rPr lang="en-US" b="0" dirty="0">
                <a:solidFill>
                  <a:srgbClr val="2A2D31"/>
                </a:solidFill>
                <a:latin typeface="Myriad Pro Light" charset="0"/>
                <a:ea typeface="Myriad Pro Light" charset="0"/>
                <a:cs typeface="Myriad Pro Light" charset="0"/>
              </a:rPr>
              <a:t>Title.</a:t>
            </a:r>
            <a:r>
              <a:rPr lang="en-US" b="0" dirty="0">
                <a:solidFill>
                  <a:schemeClr val="bg1"/>
                </a:solidFill>
                <a:latin typeface="Myriad Pro Light" charset="0"/>
                <a:ea typeface="Myriad Pro Light" charset="0"/>
                <a:cs typeface="Myriad Pro Light" charset="0"/>
              </a:rPr>
              <a:t> </a:t>
            </a:r>
            <a:r>
              <a:rPr lang="en-US" b="0" dirty="0" err="1">
                <a:solidFill>
                  <a:srgbClr val="707173"/>
                </a:solidFill>
                <a:latin typeface="Myriad Pro Light" charset="0"/>
                <a:ea typeface="Myriad Pro Light" charset="0"/>
                <a:cs typeface="Myriad Pro Light" charset="0"/>
              </a:rPr>
              <a:t>Subheader</a:t>
            </a:r>
            <a:r>
              <a:rPr lang="en-US" b="0" dirty="0">
                <a:solidFill>
                  <a:srgbClr val="707173"/>
                </a:solidFill>
                <a:latin typeface="Myriad Pro Light" charset="0"/>
                <a:ea typeface="Myriad Pro Light" charset="0"/>
                <a:cs typeface="Myriad Pro Light" charset="0"/>
              </a:rPr>
              <a:t>.</a:t>
            </a:r>
          </a:p>
        </p:txBody>
      </p:sp>
      <p:sp>
        <p:nvSpPr>
          <p:cNvPr id="13" name="Rectangle 12"/>
          <p:cNvSpPr/>
          <p:nvPr userDrawn="1"/>
        </p:nvSpPr>
        <p:spPr>
          <a:xfrm>
            <a:off x="4413420" y="0"/>
            <a:ext cx="47305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 name="Content Placeholder 2"/>
          <p:cNvSpPr>
            <a:spLocks noGrp="1"/>
          </p:cNvSpPr>
          <p:nvPr>
            <p:ph sz="half" idx="11"/>
          </p:nvPr>
        </p:nvSpPr>
        <p:spPr>
          <a:xfrm>
            <a:off x="4413422" y="667708"/>
            <a:ext cx="4730578" cy="5676901"/>
          </a:xfrm>
          <a:solidFill>
            <a:schemeClr val="bg1"/>
          </a:solidFill>
        </p:spPr>
        <p:txBody>
          <a:bodyPr/>
          <a:lstStyle>
            <a:lvl1pPr marL="228600" indent="-228600">
              <a:buFontTx/>
              <a:buBlip>
                <a:blip r:embed="rId2"/>
              </a:buBlip>
              <a:defRPr>
                <a:solidFill>
                  <a:srgbClr val="707173"/>
                </a:solidFill>
              </a:defRPr>
            </a:lvl1pPr>
            <a:lvl2pPr marL="685800" indent="-228600">
              <a:buFontTx/>
              <a:buBlip>
                <a:blip r:embed="rId2"/>
              </a:buBlip>
              <a:defRPr>
                <a:solidFill>
                  <a:srgbClr val="707173"/>
                </a:solidFill>
              </a:defRPr>
            </a:lvl2pPr>
            <a:lvl3pPr marL="1143000" indent="-228600">
              <a:buFontTx/>
              <a:buBlip>
                <a:blip r:embed="rId2"/>
              </a:buBlip>
              <a:defRPr>
                <a:solidFill>
                  <a:srgbClr val="707173"/>
                </a:solidFill>
              </a:defRPr>
            </a:lvl3pPr>
            <a:lvl4pPr marL="1600200" indent="-228600">
              <a:buFontTx/>
              <a:buBlip>
                <a:blip r:embed="rId2"/>
              </a:buBlip>
              <a:defRPr>
                <a:solidFill>
                  <a:srgbClr val="707173"/>
                </a:solidFill>
              </a:defRPr>
            </a:lvl4pPr>
            <a:lvl5pPr marL="2057400" indent="-228600">
              <a:buFontTx/>
              <a:buBlip>
                <a:blip r:embed="rId2"/>
              </a:buBlip>
              <a:defRPr>
                <a:solidFill>
                  <a:srgbClr val="707173"/>
                </a:solidFill>
              </a:defRPr>
            </a:lvl5pPr>
          </a:lstStyle>
          <a:p>
            <a:pPr marL="228600" marR="0" lvl="0" indent="-228600" algn="l" defTabSz="914400" rtl="0" eaLnBrk="1" fontAlgn="auto" latinLnBrk="0" hangingPunct="1">
              <a:lnSpc>
                <a:spcPct val="90000"/>
              </a:lnSpc>
              <a:spcBef>
                <a:spcPts val="1000"/>
              </a:spcBef>
              <a:spcAft>
                <a:spcPts val="0"/>
              </a:spcAft>
              <a:buClrTx/>
              <a:buSzTx/>
              <a:buFontTx/>
              <a:buNone/>
              <a:tabLst/>
              <a:defRPr/>
            </a:pPr>
            <a:endParaRPr lang="en-US" dirty="0"/>
          </a:p>
        </p:txBody>
      </p:sp>
    </p:spTree>
    <p:extLst>
      <p:ext uri="{BB962C8B-B14F-4D97-AF65-F5344CB8AC3E}">
        <p14:creationId xmlns:p14="http://schemas.microsoft.com/office/powerpoint/2010/main" val="665850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8.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7.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86D6CDB-6E98-8146-B826-2C499A087F1C}" type="datetimeFigureOut">
              <a:rPr lang="en-US" smtClean="0"/>
              <a:t>11/4/2024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0A3F43A-FE27-7247-B898-803A8C3C79E8}" type="slidenum">
              <a:rPr lang="en-US" smtClean="0"/>
              <a:t>‹#›</a:t>
            </a:fld>
            <a:endParaRPr lang="en-US"/>
          </a:p>
        </p:txBody>
      </p:sp>
    </p:spTree>
    <p:extLst>
      <p:ext uri="{BB962C8B-B14F-4D97-AF65-F5344CB8AC3E}">
        <p14:creationId xmlns:p14="http://schemas.microsoft.com/office/powerpoint/2010/main" val="1311554324"/>
      </p:ext>
    </p:extLst>
  </p:cSld>
  <p:clrMap bg1="lt1" tx1="dk1" bg2="lt2" tx2="dk2" accent1="accent1" accent2="accent2" accent3="accent3" accent4="accent4" accent5="accent5" accent6="accent6" hlink="hlink" folHlink="folHlink"/>
  <p:sldLayoutIdLst>
    <p:sldLayoutId id="214748383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sldLayoutIdLst>
    <p:sldLayoutId id="21474838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85760"/>
      </p:ext>
    </p:extLst>
  </p:cSld>
  <p:clrMap bg1="lt1" tx1="dk1" bg2="lt2" tx2="dk2" accent1="accent1" accent2="accent2" accent3="accent3" accent4="accent4" accent5="accent5" accent6="accent6" hlink="hlink" folHlink="folHlink"/>
  <p:sldLayoutIdLst>
    <p:sldLayoutId id="21474838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BB5C8-782C-F140-92A5-23D388ADA08F}" type="datetimeFigureOut">
              <a:rPr lang="en-US" smtClean="0"/>
              <a:t>11/4/2024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1BBA6-D4B5-9C43-93A7-5B2FA0230A4D}" type="slidenum">
              <a:rPr lang="en-US" smtClean="0"/>
              <a:t>‹#›</a:t>
            </a:fld>
            <a:endParaRPr lang="en-US"/>
          </a:p>
        </p:txBody>
      </p:sp>
    </p:spTree>
    <p:extLst>
      <p:ext uri="{BB962C8B-B14F-4D97-AF65-F5344CB8AC3E}">
        <p14:creationId xmlns:p14="http://schemas.microsoft.com/office/powerpoint/2010/main" val="1736381438"/>
      </p:ext>
    </p:extLst>
  </p:cSld>
  <p:clrMap bg1="lt1" tx1="dk1" bg2="lt2" tx2="dk2" accent1="accent1" accent2="accent2" accent3="accent3" accent4="accent4" accent5="accent5" accent6="accent6" hlink="hlink" folHlink="folHlink"/>
  <p:sldLayoutIdLst>
    <p:sldLayoutId id="21474838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404E39-7728-244B-B1A3-3E66E51558E0}" type="datetimeFigureOut">
              <a:rPr lang="en-US" smtClean="0"/>
              <a:t>11/4/2024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B4202-48A6-4C48-8B15-FD9F6CC363B4}" type="slidenum">
              <a:rPr lang="en-US" smtClean="0"/>
              <a:t>‹#›</a:t>
            </a:fld>
            <a:endParaRPr lang="en-US"/>
          </a:p>
        </p:txBody>
      </p:sp>
    </p:spTree>
    <p:extLst>
      <p:ext uri="{BB962C8B-B14F-4D97-AF65-F5344CB8AC3E}">
        <p14:creationId xmlns:p14="http://schemas.microsoft.com/office/powerpoint/2010/main" val="1894643203"/>
      </p:ext>
    </p:extLst>
  </p:cSld>
  <p:clrMap bg1="lt1" tx1="dk1" bg2="lt2" tx2="dk2" accent1="accent1" accent2="accent2" accent3="accent3" accent4="accent4" accent5="accent5" accent6="accent6" hlink="hlink" folHlink="folHlink"/>
  <p:sldLayoutIdLst>
    <p:sldLayoutId id="2147483846" r:id="rId1"/>
    <p:sldLayoutId id="21474838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404E39-7728-244B-B1A3-3E66E51558E0}" type="datetimeFigureOut">
              <a:rPr lang="en-US" smtClean="0"/>
              <a:t>11/4/2024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B4202-48A6-4C48-8B15-FD9F6CC363B4}" type="slidenum">
              <a:rPr lang="en-US" smtClean="0"/>
              <a:t>‹#›</a:t>
            </a:fld>
            <a:endParaRPr lang="en-US"/>
          </a:p>
        </p:txBody>
      </p:sp>
    </p:spTree>
    <p:extLst>
      <p:ext uri="{BB962C8B-B14F-4D97-AF65-F5344CB8AC3E}">
        <p14:creationId xmlns:p14="http://schemas.microsoft.com/office/powerpoint/2010/main" val="104169672"/>
      </p:ext>
    </p:extLst>
  </p:cSld>
  <p:clrMap bg1="lt1" tx1="dk1" bg2="lt2" tx2="dk2" accent1="accent1" accent2="accent2" accent3="accent3" accent4="accent4" accent5="accent5" accent6="accent6" hlink="hlink" folHlink="folHlink"/>
  <p:sldLayoutIdLst>
    <p:sldLayoutId id="21474838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2090E9-886C-0E40-BCDC-4AB736A64E9F}" type="datetimeFigureOut">
              <a:rPr lang="en-US" smtClean="0"/>
              <a:t>11/4/2024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272E5-00AE-7349-A324-1859E92D852A}" type="slidenum">
              <a:rPr lang="en-US" smtClean="0"/>
              <a:t>‹#›</a:t>
            </a:fld>
            <a:endParaRPr lang="en-US"/>
          </a:p>
        </p:txBody>
      </p:sp>
      <p:sp>
        <p:nvSpPr>
          <p:cNvPr id="7" name="Date Placeholder 3"/>
          <p:cNvSpPr txBox="1">
            <a:spLocks/>
          </p:cNvSpPr>
          <p:nvPr userDrawn="1"/>
        </p:nvSpPr>
        <p:spPr>
          <a:xfrm>
            <a:off x="241472" y="255446"/>
            <a:ext cx="2057400" cy="258633"/>
          </a:xfrm>
          <a:prstGeom prst="rect">
            <a:avLst/>
          </a:prstGeom>
        </p:spPr>
        <p:txBody>
          <a:bodyPr/>
          <a:lstStyle>
            <a:defPPr>
              <a:defRPr lang="en-US"/>
            </a:defPPr>
            <a:lvl1pPr marL="0" algn="l" defTabSz="914400" rtl="0" eaLnBrk="1" latinLnBrk="0" hangingPunct="1">
              <a:defRPr sz="1100" b="1" i="0" kern="1200">
                <a:solidFill>
                  <a:schemeClr val="tx1"/>
                </a:solidFill>
                <a:latin typeface="Myriad Pro" charset="0"/>
                <a:ea typeface="Myriad Pro" charset="0"/>
                <a:cs typeface="Myriad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E77A32"/>
                </a:solidFill>
              </a:rPr>
              <a:t>01. </a:t>
            </a:r>
            <a:r>
              <a:rPr lang="en-US" b="0">
                <a:solidFill>
                  <a:srgbClr val="2A2D31"/>
                </a:solidFill>
                <a:latin typeface="Myriad Pro Light" charset="0"/>
                <a:ea typeface="Myriad Pro Light" charset="0"/>
                <a:cs typeface="Myriad Pro Light" charset="0"/>
              </a:rPr>
              <a:t>Title.</a:t>
            </a:r>
            <a:r>
              <a:rPr lang="en-US" b="0">
                <a:solidFill>
                  <a:schemeClr val="bg1"/>
                </a:solidFill>
                <a:latin typeface="Myriad Pro Light" charset="0"/>
                <a:ea typeface="Myriad Pro Light" charset="0"/>
                <a:cs typeface="Myriad Pro Light" charset="0"/>
              </a:rPr>
              <a:t> </a:t>
            </a:r>
            <a:r>
              <a:rPr lang="en-US" b="0">
                <a:solidFill>
                  <a:srgbClr val="707173"/>
                </a:solidFill>
                <a:latin typeface="Myriad Pro Light" charset="0"/>
                <a:ea typeface="Myriad Pro Light" charset="0"/>
                <a:cs typeface="Myriad Pro Light" charset="0"/>
              </a:rPr>
              <a:t>Subheader.</a:t>
            </a:r>
            <a:endParaRPr lang="en-US" b="0" dirty="0">
              <a:solidFill>
                <a:srgbClr val="707173"/>
              </a:solidFill>
              <a:latin typeface="Myriad Pro Light" charset="0"/>
              <a:ea typeface="Myriad Pro Light" charset="0"/>
              <a:cs typeface="Myriad Pro Light" charset="0"/>
            </a:endParaRPr>
          </a:p>
        </p:txBody>
      </p:sp>
    </p:spTree>
    <p:extLst>
      <p:ext uri="{BB962C8B-B14F-4D97-AF65-F5344CB8AC3E}">
        <p14:creationId xmlns:p14="http://schemas.microsoft.com/office/powerpoint/2010/main" val="990106435"/>
      </p:ext>
    </p:extLst>
  </p:cSld>
  <p:clrMap bg1="lt1" tx1="dk1" bg2="lt2" tx2="dk2" accent1="accent1" accent2="accent2" accent3="accent3" accent4="accent4" accent5="accent5" accent6="accent6" hlink="hlink" folHlink="folHlink"/>
  <p:sldLayoutIdLst>
    <p:sldLayoutId id="21474838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A255C-6E58-EBAD-CAC5-0EE568D7F62B}"/>
              </a:ext>
            </a:extLst>
          </p:cNvPr>
          <p:cNvSpPr>
            <a:spLocks noGrp="1"/>
          </p:cNvSpPr>
          <p:nvPr>
            <p:ph type="ctrTitle"/>
          </p:nvPr>
        </p:nvSpPr>
        <p:spPr>
          <a:xfrm>
            <a:off x="0" y="949365"/>
            <a:ext cx="9144000" cy="2387600"/>
          </a:xfrm>
        </p:spPr>
        <p:txBody>
          <a:bodyPr>
            <a:normAutofit/>
          </a:bodyPr>
          <a:lstStyle/>
          <a:p>
            <a:r>
              <a:rPr lang="en-US" sz="3600" dirty="0"/>
              <a:t>Managing angry and frustrated patients- retaining a coaching approach</a:t>
            </a:r>
          </a:p>
        </p:txBody>
      </p:sp>
      <p:sp>
        <p:nvSpPr>
          <p:cNvPr id="3" name="Subtitle 2">
            <a:extLst>
              <a:ext uri="{FF2B5EF4-FFF2-40B4-BE49-F238E27FC236}">
                <a16:creationId xmlns:a16="http://schemas.microsoft.com/office/drawing/2014/main" id="{081DA70B-ED49-833B-A40B-410AF941C12F}"/>
              </a:ext>
            </a:extLst>
          </p:cNvPr>
          <p:cNvSpPr>
            <a:spLocks noGrp="1"/>
          </p:cNvSpPr>
          <p:nvPr>
            <p:ph type="subTitle" idx="1"/>
          </p:nvPr>
        </p:nvSpPr>
        <p:spPr>
          <a:xfrm>
            <a:off x="346551" y="3781024"/>
            <a:ext cx="6858000" cy="1655762"/>
          </a:xfrm>
        </p:spPr>
        <p:txBody>
          <a:bodyPr/>
          <a:lstStyle/>
          <a:p>
            <a:r>
              <a:rPr lang="en-US" dirty="0"/>
              <a:t>Emily Muirhead</a:t>
            </a:r>
          </a:p>
        </p:txBody>
      </p:sp>
    </p:spTree>
    <p:extLst>
      <p:ext uri="{BB962C8B-B14F-4D97-AF65-F5344CB8AC3E}">
        <p14:creationId xmlns:p14="http://schemas.microsoft.com/office/powerpoint/2010/main" val="263718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piral bound notebook on a yellow background&#10;&#10;Description automatically generated">
            <a:extLst>
              <a:ext uri="{FF2B5EF4-FFF2-40B4-BE49-F238E27FC236}">
                <a16:creationId xmlns:a16="http://schemas.microsoft.com/office/drawing/2014/main" id="{55568E7F-3E23-78BB-0905-174C2DBF54AC}"/>
              </a:ext>
            </a:extLst>
          </p:cNvPr>
          <p:cNvPicPr>
            <a:picLocks noChangeAspect="1"/>
          </p:cNvPicPr>
          <p:nvPr/>
        </p:nvPicPr>
        <p:blipFill>
          <a:blip r:embed="rId2"/>
          <a:srcRect t="5926" b="6114"/>
          <a:stretch/>
        </p:blipFill>
        <p:spPr>
          <a:xfrm>
            <a:off x="-1123" y="1282"/>
            <a:ext cx="9143980" cy="6856718"/>
          </a:xfrm>
          <a:prstGeom prst="rect">
            <a:avLst/>
          </a:prstGeom>
        </p:spPr>
      </p:pic>
      <p:sp>
        <p:nvSpPr>
          <p:cNvPr id="6" name="TextBox 5">
            <a:extLst>
              <a:ext uri="{FF2B5EF4-FFF2-40B4-BE49-F238E27FC236}">
                <a16:creationId xmlns:a16="http://schemas.microsoft.com/office/drawing/2014/main" id="{0FFAD35A-B4FC-DAED-5A28-E07587EEA60D}"/>
              </a:ext>
            </a:extLst>
          </p:cNvPr>
          <p:cNvSpPr txBox="1"/>
          <p:nvPr/>
        </p:nvSpPr>
        <p:spPr>
          <a:xfrm rot="21000065">
            <a:off x="1911925" y="762037"/>
            <a:ext cx="3117273" cy="646331"/>
          </a:xfrm>
          <a:prstGeom prst="rect">
            <a:avLst/>
          </a:prstGeom>
          <a:noFill/>
        </p:spPr>
        <p:txBody>
          <a:bodyPr wrap="square" rtlCol="0">
            <a:spAutoFit/>
          </a:bodyPr>
          <a:lstStyle/>
          <a:p>
            <a:r>
              <a:rPr lang="en-US" sz="3600" dirty="0"/>
              <a:t>Remember!</a:t>
            </a:r>
          </a:p>
        </p:txBody>
      </p:sp>
      <p:sp>
        <p:nvSpPr>
          <p:cNvPr id="8" name="TextBox 7">
            <a:extLst>
              <a:ext uri="{FF2B5EF4-FFF2-40B4-BE49-F238E27FC236}">
                <a16:creationId xmlns:a16="http://schemas.microsoft.com/office/drawing/2014/main" id="{5E536DBD-1575-2674-1025-E886C9481DE3}"/>
              </a:ext>
            </a:extLst>
          </p:cNvPr>
          <p:cNvSpPr txBox="1"/>
          <p:nvPr/>
        </p:nvSpPr>
        <p:spPr>
          <a:xfrm rot="21021872">
            <a:off x="2006652" y="1340121"/>
            <a:ext cx="4682836" cy="1200329"/>
          </a:xfrm>
          <a:prstGeom prst="rect">
            <a:avLst/>
          </a:prstGeom>
          <a:noFill/>
        </p:spPr>
        <p:txBody>
          <a:bodyPr wrap="square">
            <a:spAutoFit/>
          </a:bodyPr>
          <a:lstStyle/>
          <a:p>
            <a:pPr marL="342900" indent="-342900">
              <a:buFont typeface="Arial" panose="020B0604020202020204" pitchFamily="34" charset="0"/>
              <a:buChar char="•"/>
            </a:pPr>
            <a:r>
              <a:rPr lang="en-US" sz="2400" dirty="0"/>
              <a:t>Abusive and threatening </a:t>
            </a:r>
            <a:r>
              <a:rPr lang="en-US" sz="2400" dirty="0" err="1"/>
              <a:t>behaviour</a:t>
            </a:r>
            <a:r>
              <a:rPr lang="en-US" sz="2400" dirty="0"/>
              <a:t> should </a:t>
            </a:r>
            <a:r>
              <a:rPr lang="en-US" sz="2400" b="1" dirty="0"/>
              <a:t>not </a:t>
            </a:r>
            <a:r>
              <a:rPr lang="en-US" sz="2400" dirty="0"/>
              <a:t>be tolerated!</a:t>
            </a:r>
          </a:p>
        </p:txBody>
      </p:sp>
      <p:sp>
        <p:nvSpPr>
          <p:cNvPr id="11" name="TextBox 10">
            <a:extLst>
              <a:ext uri="{FF2B5EF4-FFF2-40B4-BE49-F238E27FC236}">
                <a16:creationId xmlns:a16="http://schemas.microsoft.com/office/drawing/2014/main" id="{479933C4-C7CC-0FB2-7801-B4C3530EC7A8}"/>
              </a:ext>
            </a:extLst>
          </p:cNvPr>
          <p:cNvSpPr txBox="1"/>
          <p:nvPr/>
        </p:nvSpPr>
        <p:spPr>
          <a:xfrm rot="20985397">
            <a:off x="2300504" y="2700212"/>
            <a:ext cx="4682836" cy="1200329"/>
          </a:xfrm>
          <a:prstGeom prst="rect">
            <a:avLst/>
          </a:prstGeom>
          <a:noFill/>
        </p:spPr>
        <p:txBody>
          <a:bodyPr wrap="square">
            <a:spAutoFit/>
          </a:bodyPr>
          <a:lstStyle/>
          <a:p>
            <a:pPr marL="342900" indent="-342900">
              <a:buFont typeface="Arial" panose="020B0604020202020204" pitchFamily="34" charset="0"/>
              <a:buChar char="•"/>
            </a:pPr>
            <a:r>
              <a:rPr lang="en-US" sz="2400" dirty="0"/>
              <a:t>Politely say that you have to end the conversation – either telephone or F2F.</a:t>
            </a:r>
          </a:p>
        </p:txBody>
      </p:sp>
      <p:sp>
        <p:nvSpPr>
          <p:cNvPr id="13" name="TextBox 12">
            <a:extLst>
              <a:ext uri="{FF2B5EF4-FFF2-40B4-BE49-F238E27FC236}">
                <a16:creationId xmlns:a16="http://schemas.microsoft.com/office/drawing/2014/main" id="{04C200A0-4713-6F47-FF33-E211F4CA1A3F}"/>
              </a:ext>
            </a:extLst>
          </p:cNvPr>
          <p:cNvSpPr txBox="1"/>
          <p:nvPr/>
        </p:nvSpPr>
        <p:spPr>
          <a:xfrm rot="21005666">
            <a:off x="2547698" y="4135753"/>
            <a:ext cx="4746945" cy="830997"/>
          </a:xfrm>
          <a:prstGeom prst="rect">
            <a:avLst/>
          </a:prstGeom>
          <a:noFill/>
        </p:spPr>
        <p:txBody>
          <a:bodyPr wrap="square">
            <a:spAutoFit/>
          </a:bodyPr>
          <a:lstStyle/>
          <a:p>
            <a:pPr marL="342900" indent="-342900">
              <a:buFont typeface="Arial" panose="020B0604020202020204" pitchFamily="34" charset="0"/>
              <a:buChar char="•"/>
            </a:pPr>
            <a:r>
              <a:rPr lang="en-US" sz="2400" dirty="0"/>
              <a:t>Ask for help from a colleague </a:t>
            </a:r>
          </a:p>
          <a:p>
            <a:r>
              <a:rPr lang="en-US" sz="2400" dirty="0"/>
              <a:t>     (if F2F)</a:t>
            </a:r>
          </a:p>
        </p:txBody>
      </p:sp>
      <p:sp>
        <p:nvSpPr>
          <p:cNvPr id="14" name="TextBox 13">
            <a:extLst>
              <a:ext uri="{FF2B5EF4-FFF2-40B4-BE49-F238E27FC236}">
                <a16:creationId xmlns:a16="http://schemas.microsoft.com/office/drawing/2014/main" id="{70E262AF-1CB8-615D-A929-92ABDEDF0FA7}"/>
              </a:ext>
            </a:extLst>
          </p:cNvPr>
          <p:cNvSpPr txBox="1"/>
          <p:nvPr/>
        </p:nvSpPr>
        <p:spPr>
          <a:xfrm rot="21005666">
            <a:off x="2710731" y="5078876"/>
            <a:ext cx="4746945" cy="461665"/>
          </a:xfrm>
          <a:prstGeom prst="rect">
            <a:avLst/>
          </a:prstGeom>
          <a:noFill/>
        </p:spPr>
        <p:txBody>
          <a:bodyPr wrap="square">
            <a:spAutoFit/>
          </a:bodyPr>
          <a:lstStyle/>
          <a:p>
            <a:pPr marL="342900" indent="-342900">
              <a:buFont typeface="Arial" panose="020B0604020202020204" pitchFamily="34" charset="0"/>
              <a:buChar char="•"/>
            </a:pPr>
            <a:r>
              <a:rPr lang="en-US" sz="2400" dirty="0"/>
              <a:t>Panic Button</a:t>
            </a:r>
          </a:p>
        </p:txBody>
      </p:sp>
      <p:pic>
        <p:nvPicPr>
          <p:cNvPr id="15" name="Picture 14">
            <a:extLst>
              <a:ext uri="{FF2B5EF4-FFF2-40B4-BE49-F238E27FC236}">
                <a16:creationId xmlns:a16="http://schemas.microsoft.com/office/drawing/2014/main" id="{DDA1D80C-9716-1F65-C29E-96A171CAEE09}"/>
              </a:ext>
            </a:extLst>
          </p:cNvPr>
          <p:cNvPicPr>
            <a:picLocks noChangeAspect="1"/>
          </p:cNvPicPr>
          <p:nvPr/>
        </p:nvPicPr>
        <p:blipFill>
          <a:blip r:embed="rId3"/>
          <a:stretch>
            <a:fillRect/>
          </a:stretch>
        </p:blipFill>
        <p:spPr>
          <a:xfrm>
            <a:off x="6561280" y="6364785"/>
            <a:ext cx="2527300" cy="355600"/>
          </a:xfrm>
          <a:prstGeom prst="rect">
            <a:avLst/>
          </a:prstGeom>
        </p:spPr>
      </p:pic>
    </p:spTree>
    <p:extLst>
      <p:ext uri="{BB962C8B-B14F-4D97-AF65-F5344CB8AC3E}">
        <p14:creationId xmlns:p14="http://schemas.microsoft.com/office/powerpoint/2010/main" val="398675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6594D-8EF4-9876-8BB7-8A61807DB823}"/>
              </a:ext>
            </a:extLst>
          </p:cNvPr>
          <p:cNvSpPr>
            <a:spLocks noGrp="1"/>
          </p:cNvSpPr>
          <p:nvPr>
            <p:ph type="title"/>
          </p:nvPr>
        </p:nvSpPr>
        <p:spPr/>
        <p:txBody>
          <a:bodyPr/>
          <a:lstStyle/>
          <a:p>
            <a:r>
              <a:rPr lang="en-US" dirty="0"/>
              <a:t>BOR</a:t>
            </a:r>
          </a:p>
        </p:txBody>
      </p:sp>
      <p:sp>
        <p:nvSpPr>
          <p:cNvPr id="3" name="Content Placeholder 2">
            <a:extLst>
              <a:ext uri="{FF2B5EF4-FFF2-40B4-BE49-F238E27FC236}">
                <a16:creationId xmlns:a16="http://schemas.microsoft.com/office/drawing/2014/main" id="{26C93FCE-6A23-988F-35F2-CDBF05277B93}"/>
              </a:ext>
            </a:extLst>
          </p:cNvPr>
          <p:cNvSpPr>
            <a:spLocks noGrp="1"/>
          </p:cNvSpPr>
          <p:nvPr>
            <p:ph idx="1"/>
          </p:nvPr>
        </p:nvSpPr>
        <p:spPr/>
        <p:txBody>
          <a:bodyPr/>
          <a:lstStyle/>
          <a:p>
            <a:endParaRPr lang="en-US" dirty="0"/>
          </a:p>
          <a:p>
            <a:r>
              <a:rPr lang="en-US" dirty="0"/>
              <a:t>What approaches have worked well for you?</a:t>
            </a:r>
          </a:p>
          <a:p>
            <a:endParaRPr lang="en-US" dirty="0"/>
          </a:p>
          <a:p>
            <a:r>
              <a:rPr lang="en-US" dirty="0"/>
              <a:t>What approaches have made the </a:t>
            </a:r>
            <a:r>
              <a:rPr lang="en-US"/>
              <a:t>situation worse?</a:t>
            </a:r>
          </a:p>
        </p:txBody>
      </p:sp>
    </p:spTree>
    <p:extLst>
      <p:ext uri="{BB962C8B-B14F-4D97-AF65-F5344CB8AC3E}">
        <p14:creationId xmlns:p14="http://schemas.microsoft.com/office/powerpoint/2010/main" val="3967379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96ED2-544A-85D8-8127-1667B902139E}"/>
              </a:ext>
            </a:extLst>
          </p:cNvPr>
          <p:cNvSpPr>
            <a:spLocks noGrp="1"/>
          </p:cNvSpPr>
          <p:nvPr>
            <p:ph type="title"/>
          </p:nvPr>
        </p:nvSpPr>
        <p:spPr>
          <a:xfrm>
            <a:off x="429370" y="876663"/>
            <a:ext cx="8263890" cy="1075811"/>
          </a:xfrm>
        </p:spPr>
        <p:txBody>
          <a:bodyPr anchor="b">
            <a:normAutofit/>
          </a:bodyPr>
          <a:lstStyle/>
          <a:p>
            <a:r>
              <a:rPr lang="en-GB" sz="3600" dirty="0">
                <a:latin typeface="+mn-lt"/>
              </a:rPr>
              <a:t>NVC – Non-Violent Communication </a:t>
            </a:r>
            <a:r>
              <a:rPr lang="en-GB" sz="2400" dirty="0">
                <a:latin typeface="+mn-lt"/>
              </a:rPr>
              <a:t>(Rosenberg)</a:t>
            </a:r>
          </a:p>
        </p:txBody>
      </p:sp>
      <p:sp>
        <p:nvSpPr>
          <p:cNvPr id="3" name="Content Placeholder 2">
            <a:extLst>
              <a:ext uri="{FF2B5EF4-FFF2-40B4-BE49-F238E27FC236}">
                <a16:creationId xmlns:a16="http://schemas.microsoft.com/office/drawing/2014/main" id="{40AEEBE9-0981-2469-548B-0A2E54BA8D59}"/>
              </a:ext>
            </a:extLst>
          </p:cNvPr>
          <p:cNvSpPr>
            <a:spLocks noGrp="1"/>
          </p:cNvSpPr>
          <p:nvPr>
            <p:ph idx="1"/>
          </p:nvPr>
        </p:nvSpPr>
        <p:spPr>
          <a:xfrm>
            <a:off x="429370" y="2410737"/>
            <a:ext cx="5112448" cy="3411108"/>
          </a:xfrm>
        </p:spPr>
        <p:txBody>
          <a:bodyPr anchor="t">
            <a:noAutofit/>
          </a:bodyPr>
          <a:lstStyle/>
          <a:p>
            <a:pPr marL="0" indent="0">
              <a:buNone/>
            </a:pPr>
            <a:r>
              <a:rPr lang="en-GB" sz="2000" dirty="0"/>
              <a:t>Also known as giraffe communication,</a:t>
            </a:r>
          </a:p>
          <a:p>
            <a:pPr marL="0" indent="0">
              <a:buNone/>
            </a:pPr>
            <a:r>
              <a:rPr lang="en-GB" sz="2000" dirty="0"/>
              <a:t>compassionate or collaborative communication</a:t>
            </a:r>
          </a:p>
          <a:p>
            <a:endParaRPr lang="en-GB" sz="2000" dirty="0"/>
          </a:p>
          <a:p>
            <a:pPr marL="385763" indent="-385763">
              <a:buAutoNum type="arabicPeriod"/>
            </a:pPr>
            <a:r>
              <a:rPr lang="en-GB" sz="2000" b="1" dirty="0">
                <a:solidFill>
                  <a:schemeClr val="tx1"/>
                </a:solidFill>
              </a:rPr>
              <a:t>Observation</a:t>
            </a:r>
            <a:r>
              <a:rPr lang="en-GB" sz="2000" dirty="0"/>
              <a:t>: “I saw/heard…”</a:t>
            </a:r>
          </a:p>
          <a:p>
            <a:pPr marL="385763" indent="-385763">
              <a:buAutoNum type="arabicPeriod"/>
            </a:pPr>
            <a:r>
              <a:rPr lang="en-GB" sz="2000" b="1" dirty="0">
                <a:solidFill>
                  <a:schemeClr val="tx1"/>
                </a:solidFill>
              </a:rPr>
              <a:t>Feelings</a:t>
            </a:r>
            <a:r>
              <a:rPr lang="en-GB" sz="2000" dirty="0"/>
              <a:t>: “I felt…”</a:t>
            </a:r>
          </a:p>
          <a:p>
            <a:pPr marL="385763" indent="-385763">
              <a:buAutoNum type="arabicPeriod"/>
            </a:pPr>
            <a:r>
              <a:rPr lang="en-GB" sz="2000" b="1" dirty="0">
                <a:solidFill>
                  <a:schemeClr val="tx1"/>
                </a:solidFill>
              </a:rPr>
              <a:t>Needs</a:t>
            </a:r>
            <a:r>
              <a:rPr lang="en-GB" sz="2000" b="1" dirty="0"/>
              <a:t>:</a:t>
            </a:r>
            <a:r>
              <a:rPr lang="en-GB" sz="2000" dirty="0"/>
              <a:t> “We all need to work in an inclusive, safe environment….”</a:t>
            </a:r>
          </a:p>
          <a:p>
            <a:pPr marL="385763" indent="-385763">
              <a:buAutoNum type="arabicPeriod"/>
            </a:pPr>
            <a:r>
              <a:rPr lang="en-GB" sz="2000" b="1" dirty="0">
                <a:solidFill>
                  <a:schemeClr val="tx1"/>
                </a:solidFill>
              </a:rPr>
              <a:t>Requests</a:t>
            </a:r>
            <a:r>
              <a:rPr lang="en-GB" sz="2000" b="1" dirty="0"/>
              <a:t>:</a:t>
            </a:r>
            <a:r>
              <a:rPr lang="en-GB" sz="2000" dirty="0"/>
              <a:t> “Would you be willing to…” “Maybe we could…”</a:t>
            </a:r>
          </a:p>
        </p:txBody>
      </p:sp>
      <p:pic>
        <p:nvPicPr>
          <p:cNvPr id="6" name="Picture 5">
            <a:extLst>
              <a:ext uri="{FF2B5EF4-FFF2-40B4-BE49-F238E27FC236}">
                <a16:creationId xmlns:a16="http://schemas.microsoft.com/office/drawing/2014/main" id="{FBD8AEEE-E7CC-31A9-4465-D3744FFEA0AC}"/>
              </a:ext>
            </a:extLst>
          </p:cNvPr>
          <p:cNvPicPr>
            <a:picLocks noChangeAspect="1"/>
          </p:cNvPicPr>
          <p:nvPr/>
        </p:nvPicPr>
        <p:blipFill rotWithShape="1">
          <a:blip r:embed="rId3"/>
          <a:srcRect l="40992" r="13087" b="2"/>
          <a:stretch/>
        </p:blipFill>
        <p:spPr>
          <a:xfrm>
            <a:off x="5756744" y="2427732"/>
            <a:ext cx="2955798" cy="3072384"/>
          </a:xfrm>
          <a:prstGeom prst="rect">
            <a:avLst/>
          </a:prstGeom>
        </p:spPr>
      </p:pic>
      <p:pic>
        <p:nvPicPr>
          <p:cNvPr id="4" name="Picture 3">
            <a:extLst>
              <a:ext uri="{FF2B5EF4-FFF2-40B4-BE49-F238E27FC236}">
                <a16:creationId xmlns:a16="http://schemas.microsoft.com/office/drawing/2014/main" id="{D28A82AA-5952-E060-D9BB-F6386053C2F5}"/>
              </a:ext>
            </a:extLst>
          </p:cNvPr>
          <p:cNvPicPr>
            <a:picLocks noChangeAspect="1"/>
          </p:cNvPicPr>
          <p:nvPr/>
        </p:nvPicPr>
        <p:blipFill>
          <a:blip r:embed="rId4"/>
          <a:stretch>
            <a:fillRect/>
          </a:stretch>
        </p:blipFill>
        <p:spPr>
          <a:xfrm>
            <a:off x="6503725" y="6392494"/>
            <a:ext cx="2527300" cy="355600"/>
          </a:xfrm>
          <a:prstGeom prst="rect">
            <a:avLst/>
          </a:prstGeom>
        </p:spPr>
      </p:pic>
    </p:spTree>
    <p:extLst>
      <p:ext uri="{BB962C8B-B14F-4D97-AF65-F5344CB8AC3E}">
        <p14:creationId xmlns:p14="http://schemas.microsoft.com/office/powerpoint/2010/main" val="3680056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4EA0-F784-0727-56D8-F0585A6EA9E9}"/>
              </a:ext>
            </a:extLst>
          </p:cNvPr>
          <p:cNvSpPr>
            <a:spLocks noGrp="1"/>
          </p:cNvSpPr>
          <p:nvPr>
            <p:ph type="title"/>
          </p:nvPr>
        </p:nvSpPr>
        <p:spPr>
          <a:xfrm>
            <a:off x="628650" y="1131094"/>
            <a:ext cx="7886700" cy="994172"/>
          </a:xfrm>
        </p:spPr>
        <p:txBody>
          <a:bodyPr>
            <a:normAutofit fontScale="90000"/>
          </a:bodyPr>
          <a:lstStyle/>
          <a:p>
            <a:r>
              <a:rPr lang="en-GB" dirty="0">
                <a:latin typeface="+mn-lt"/>
              </a:rPr>
              <a:t>Plan the conversation and reduce the risks:</a:t>
            </a:r>
          </a:p>
        </p:txBody>
      </p:sp>
      <p:graphicFrame>
        <p:nvGraphicFramePr>
          <p:cNvPr id="18" name="Content Placeholder 2">
            <a:extLst>
              <a:ext uri="{FF2B5EF4-FFF2-40B4-BE49-F238E27FC236}">
                <a16:creationId xmlns:a16="http://schemas.microsoft.com/office/drawing/2014/main" id="{C9AD248F-1FFD-2B94-AA3E-1C31FF047653}"/>
              </a:ext>
            </a:extLst>
          </p:cNvPr>
          <p:cNvGraphicFramePr>
            <a:graphicFrameLocks noGrp="1"/>
          </p:cNvGraphicFramePr>
          <p:nvPr>
            <p:ph idx="1"/>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5486E2C1-03EB-34CC-B48C-36AC614206F5}"/>
              </a:ext>
            </a:extLst>
          </p:cNvPr>
          <p:cNvPicPr>
            <a:picLocks noChangeAspect="1"/>
          </p:cNvPicPr>
          <p:nvPr/>
        </p:nvPicPr>
        <p:blipFill>
          <a:blip r:embed="rId8"/>
          <a:stretch>
            <a:fillRect/>
          </a:stretch>
        </p:blipFill>
        <p:spPr>
          <a:xfrm>
            <a:off x="6503725" y="6392494"/>
            <a:ext cx="2527300" cy="355600"/>
          </a:xfrm>
          <a:prstGeom prst="rect">
            <a:avLst/>
          </a:prstGeom>
        </p:spPr>
      </p:pic>
    </p:spTree>
    <p:extLst>
      <p:ext uri="{BB962C8B-B14F-4D97-AF65-F5344CB8AC3E}">
        <p14:creationId xmlns:p14="http://schemas.microsoft.com/office/powerpoint/2010/main" val="3890269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lack circle with two black lines in it&#10;&#10;Description automatically generated">
            <a:extLst>
              <a:ext uri="{FF2B5EF4-FFF2-40B4-BE49-F238E27FC236}">
                <a16:creationId xmlns:a16="http://schemas.microsoft.com/office/drawing/2014/main" id="{321CDE3C-381C-5D81-6D6F-503CAFACD16D}"/>
              </a:ext>
            </a:extLst>
          </p:cNvPr>
          <p:cNvPicPr>
            <a:picLocks noChangeAspect="1"/>
          </p:cNvPicPr>
          <p:nvPr/>
        </p:nvPicPr>
        <p:blipFill>
          <a:blip r:embed="rId2"/>
          <a:srcRect l="5667" r="5318" b="2"/>
          <a:stretch/>
        </p:blipFill>
        <p:spPr>
          <a:xfrm>
            <a:off x="-1123" y="1282"/>
            <a:ext cx="9143980" cy="6856718"/>
          </a:xfrm>
          <a:prstGeom prst="rect">
            <a:avLst/>
          </a:prstGeom>
        </p:spPr>
      </p:pic>
      <p:sp>
        <p:nvSpPr>
          <p:cNvPr id="6" name="Title 1">
            <a:extLst>
              <a:ext uri="{FF2B5EF4-FFF2-40B4-BE49-F238E27FC236}">
                <a16:creationId xmlns:a16="http://schemas.microsoft.com/office/drawing/2014/main" id="{5CA1AD7A-6A29-1FE3-709E-994EB24B5E1A}"/>
              </a:ext>
            </a:extLst>
          </p:cNvPr>
          <p:cNvSpPr txBox="1">
            <a:spLocks/>
          </p:cNvSpPr>
          <p:nvPr/>
        </p:nvSpPr>
        <p:spPr>
          <a:xfrm>
            <a:off x="546271" y="-268784"/>
            <a:ext cx="7848085"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500" kern="1200">
                <a:solidFill>
                  <a:schemeClr val="tx1"/>
                </a:solidFill>
                <a:latin typeface="+mj-lt"/>
                <a:ea typeface="+mj-ea"/>
                <a:cs typeface="+mj-cs"/>
              </a:defRPr>
            </a:lvl1pPr>
          </a:lstStyle>
          <a:p>
            <a:r>
              <a:rPr lang="en-US" b="1" dirty="0"/>
              <a:t>Pause</a:t>
            </a:r>
            <a:r>
              <a:rPr lang="en-US" dirty="0"/>
              <a:t> and </a:t>
            </a:r>
            <a:r>
              <a:rPr lang="en-US" b="1" dirty="0"/>
              <a:t>Stay Calm</a:t>
            </a:r>
          </a:p>
        </p:txBody>
      </p:sp>
      <p:sp>
        <p:nvSpPr>
          <p:cNvPr id="7" name="TextBox 6">
            <a:extLst>
              <a:ext uri="{FF2B5EF4-FFF2-40B4-BE49-F238E27FC236}">
                <a16:creationId xmlns:a16="http://schemas.microsoft.com/office/drawing/2014/main" id="{717A1862-4C54-C84E-4B7B-D0A7F57F98B5}"/>
              </a:ext>
            </a:extLst>
          </p:cNvPr>
          <p:cNvSpPr txBox="1"/>
          <p:nvPr/>
        </p:nvSpPr>
        <p:spPr>
          <a:xfrm>
            <a:off x="152400" y="1828806"/>
            <a:ext cx="2216727" cy="3816429"/>
          </a:xfrm>
          <a:prstGeom prst="rect">
            <a:avLst/>
          </a:prstGeom>
          <a:noFill/>
        </p:spPr>
        <p:txBody>
          <a:bodyPr wrap="square" rtlCol="0">
            <a:spAutoFit/>
          </a:bodyPr>
          <a:lstStyle/>
          <a:p>
            <a:r>
              <a:rPr lang="en-US" sz="2800" dirty="0"/>
              <a:t>Remember often patients come across as angry when they are feeling frightened or frustrated.</a:t>
            </a:r>
          </a:p>
          <a:p>
            <a:endParaRPr lang="en-US" dirty="0"/>
          </a:p>
        </p:txBody>
      </p:sp>
      <p:pic>
        <p:nvPicPr>
          <p:cNvPr id="8" name="Picture 7">
            <a:extLst>
              <a:ext uri="{FF2B5EF4-FFF2-40B4-BE49-F238E27FC236}">
                <a16:creationId xmlns:a16="http://schemas.microsoft.com/office/drawing/2014/main" id="{74457EF8-2AC4-FA06-4B38-9F78617BFE13}"/>
              </a:ext>
            </a:extLst>
          </p:cNvPr>
          <p:cNvPicPr>
            <a:picLocks noChangeAspect="1"/>
          </p:cNvPicPr>
          <p:nvPr/>
        </p:nvPicPr>
        <p:blipFill>
          <a:blip r:embed="rId3"/>
          <a:stretch>
            <a:fillRect/>
          </a:stretch>
        </p:blipFill>
        <p:spPr>
          <a:xfrm>
            <a:off x="6406744" y="6337075"/>
            <a:ext cx="2527300" cy="355600"/>
          </a:xfrm>
          <a:prstGeom prst="rect">
            <a:avLst/>
          </a:prstGeom>
        </p:spPr>
      </p:pic>
    </p:spTree>
    <p:extLst>
      <p:ext uri="{BB962C8B-B14F-4D97-AF65-F5344CB8AC3E}">
        <p14:creationId xmlns:p14="http://schemas.microsoft.com/office/powerpoint/2010/main" val="1050995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BA3F2-7A8E-AB3C-3C9B-0B85F91A0CBA}"/>
              </a:ext>
            </a:extLst>
          </p:cNvPr>
          <p:cNvSpPr>
            <a:spLocks noGrp="1"/>
          </p:cNvSpPr>
          <p:nvPr>
            <p:ph type="title"/>
          </p:nvPr>
        </p:nvSpPr>
        <p:spPr/>
        <p:txBody>
          <a:bodyPr/>
          <a:lstStyle/>
          <a:p>
            <a:r>
              <a:rPr lang="en-US" dirty="0"/>
              <a:t>Acknowledge how they are feeling</a:t>
            </a:r>
          </a:p>
        </p:txBody>
      </p:sp>
      <p:sp>
        <p:nvSpPr>
          <p:cNvPr id="3" name="Content Placeholder 2">
            <a:extLst>
              <a:ext uri="{FF2B5EF4-FFF2-40B4-BE49-F238E27FC236}">
                <a16:creationId xmlns:a16="http://schemas.microsoft.com/office/drawing/2014/main" id="{2840B992-02DC-5902-DA90-6028967094E3}"/>
              </a:ext>
            </a:extLst>
          </p:cNvPr>
          <p:cNvSpPr>
            <a:spLocks noGrp="1"/>
          </p:cNvSpPr>
          <p:nvPr>
            <p:ph idx="1"/>
          </p:nvPr>
        </p:nvSpPr>
        <p:spPr>
          <a:xfrm>
            <a:off x="277091" y="2485511"/>
            <a:ext cx="2895600" cy="498764"/>
          </a:xfrm>
        </p:spPr>
        <p:txBody>
          <a:bodyPr>
            <a:noAutofit/>
          </a:bodyPr>
          <a:lstStyle/>
          <a:p>
            <a:r>
              <a:rPr lang="en-US" dirty="0"/>
              <a:t>“I can see that you are very frustrated today”</a:t>
            </a:r>
          </a:p>
        </p:txBody>
      </p:sp>
      <p:pic>
        <p:nvPicPr>
          <p:cNvPr id="4" name="Picture 3">
            <a:extLst>
              <a:ext uri="{FF2B5EF4-FFF2-40B4-BE49-F238E27FC236}">
                <a16:creationId xmlns:a16="http://schemas.microsoft.com/office/drawing/2014/main" id="{8686EDC6-9907-737B-1AA1-C95AD34ED75F}"/>
              </a:ext>
            </a:extLst>
          </p:cNvPr>
          <p:cNvPicPr>
            <a:picLocks noChangeAspect="1"/>
          </p:cNvPicPr>
          <p:nvPr/>
        </p:nvPicPr>
        <p:blipFill>
          <a:blip r:embed="rId2"/>
          <a:stretch>
            <a:fillRect/>
          </a:stretch>
        </p:blipFill>
        <p:spPr>
          <a:xfrm>
            <a:off x="6420598" y="6303963"/>
            <a:ext cx="2527300" cy="355600"/>
          </a:xfrm>
          <a:prstGeom prst="rect">
            <a:avLst/>
          </a:prstGeom>
        </p:spPr>
      </p:pic>
      <p:pic>
        <p:nvPicPr>
          <p:cNvPr id="6" name="Picture 5" descr="A close up of two balls&#10;&#10;Description automatically generated">
            <a:extLst>
              <a:ext uri="{FF2B5EF4-FFF2-40B4-BE49-F238E27FC236}">
                <a16:creationId xmlns:a16="http://schemas.microsoft.com/office/drawing/2014/main" id="{7239712F-5ECD-F19F-3548-014002F7333F}"/>
              </a:ext>
            </a:extLst>
          </p:cNvPr>
          <p:cNvPicPr>
            <a:picLocks noChangeAspect="1"/>
          </p:cNvPicPr>
          <p:nvPr/>
        </p:nvPicPr>
        <p:blipFill>
          <a:blip r:embed="rId3"/>
          <a:stretch>
            <a:fillRect/>
          </a:stretch>
        </p:blipFill>
        <p:spPr>
          <a:xfrm>
            <a:off x="3379011" y="1395357"/>
            <a:ext cx="5015345" cy="4320481"/>
          </a:xfrm>
          <a:prstGeom prst="rect">
            <a:avLst/>
          </a:prstGeom>
        </p:spPr>
      </p:pic>
    </p:spTree>
    <p:extLst>
      <p:ext uri="{BB962C8B-B14F-4D97-AF65-F5344CB8AC3E}">
        <p14:creationId xmlns:p14="http://schemas.microsoft.com/office/powerpoint/2010/main" val="99345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hand&#10;&#10;Description automatically generated">
            <a:extLst>
              <a:ext uri="{FF2B5EF4-FFF2-40B4-BE49-F238E27FC236}">
                <a16:creationId xmlns:a16="http://schemas.microsoft.com/office/drawing/2014/main" id="{A0A8C0F6-4319-F30A-95BF-0F709E88BBB4}"/>
              </a:ext>
            </a:extLst>
          </p:cNvPr>
          <p:cNvPicPr>
            <a:picLocks noChangeAspect="1"/>
          </p:cNvPicPr>
          <p:nvPr/>
        </p:nvPicPr>
        <p:blipFill rotWithShape="1">
          <a:blip r:embed="rId2"/>
          <a:srcRect l="50333"/>
          <a:stretch/>
        </p:blipFill>
        <p:spPr>
          <a:xfrm>
            <a:off x="20" y="0"/>
            <a:ext cx="9143980" cy="6857990"/>
          </a:xfrm>
          <a:prstGeom prst="rect">
            <a:avLst/>
          </a:prstGeom>
        </p:spPr>
      </p:pic>
      <p:pic>
        <p:nvPicPr>
          <p:cNvPr id="5" name="Picture 4">
            <a:extLst>
              <a:ext uri="{FF2B5EF4-FFF2-40B4-BE49-F238E27FC236}">
                <a16:creationId xmlns:a16="http://schemas.microsoft.com/office/drawing/2014/main" id="{F6E0F122-E0EC-E7DD-3CCE-9553B1F06271}"/>
              </a:ext>
            </a:extLst>
          </p:cNvPr>
          <p:cNvPicPr>
            <a:picLocks noChangeAspect="1"/>
          </p:cNvPicPr>
          <p:nvPr/>
        </p:nvPicPr>
        <p:blipFill>
          <a:blip r:embed="rId3"/>
          <a:stretch>
            <a:fillRect/>
          </a:stretch>
        </p:blipFill>
        <p:spPr>
          <a:xfrm>
            <a:off x="6434453" y="6323221"/>
            <a:ext cx="2527300" cy="355600"/>
          </a:xfrm>
          <a:prstGeom prst="rect">
            <a:avLst/>
          </a:prstGeom>
        </p:spPr>
      </p:pic>
      <p:sp>
        <p:nvSpPr>
          <p:cNvPr id="6" name="Title 1">
            <a:extLst>
              <a:ext uri="{FF2B5EF4-FFF2-40B4-BE49-F238E27FC236}">
                <a16:creationId xmlns:a16="http://schemas.microsoft.com/office/drawing/2014/main" id="{62911101-479A-1718-EB4B-A2ACA4D26020}"/>
              </a:ext>
            </a:extLst>
          </p:cNvPr>
          <p:cNvSpPr>
            <a:spLocks noGrp="1"/>
          </p:cNvSpPr>
          <p:nvPr>
            <p:ph type="title"/>
          </p:nvPr>
        </p:nvSpPr>
        <p:spPr>
          <a:xfrm>
            <a:off x="-21767" y="105285"/>
            <a:ext cx="5888182" cy="1325563"/>
          </a:xfrm>
        </p:spPr>
        <p:txBody>
          <a:bodyPr/>
          <a:lstStyle/>
          <a:p>
            <a:r>
              <a:rPr lang="en-US" dirty="0"/>
              <a:t>Listen to what </a:t>
            </a:r>
            <a:br>
              <a:rPr lang="en-US" dirty="0"/>
            </a:br>
            <a:r>
              <a:rPr lang="en-US" dirty="0"/>
              <a:t>they say…</a:t>
            </a:r>
          </a:p>
        </p:txBody>
      </p:sp>
      <p:sp>
        <p:nvSpPr>
          <p:cNvPr id="7" name="Content Placeholder 2">
            <a:extLst>
              <a:ext uri="{FF2B5EF4-FFF2-40B4-BE49-F238E27FC236}">
                <a16:creationId xmlns:a16="http://schemas.microsoft.com/office/drawing/2014/main" id="{AE70984A-A3AE-50A8-091E-595661AA74EC}"/>
              </a:ext>
            </a:extLst>
          </p:cNvPr>
          <p:cNvSpPr>
            <a:spLocks noGrp="1"/>
          </p:cNvSpPr>
          <p:nvPr>
            <p:ph idx="1"/>
          </p:nvPr>
        </p:nvSpPr>
        <p:spPr>
          <a:xfrm>
            <a:off x="546272" y="2130425"/>
            <a:ext cx="3734784" cy="1298575"/>
          </a:xfrm>
        </p:spPr>
        <p:txBody>
          <a:bodyPr>
            <a:noAutofit/>
          </a:bodyPr>
          <a:lstStyle/>
          <a:p>
            <a:r>
              <a:rPr lang="en-US" dirty="0">
                <a:solidFill>
                  <a:schemeClr val="tx1"/>
                </a:solidFill>
              </a:rPr>
              <a:t>Tell me about what has been going on</a:t>
            </a:r>
          </a:p>
          <a:p>
            <a:pPr marL="0" indent="0">
              <a:buNone/>
            </a:pPr>
            <a:endParaRPr lang="en-US" dirty="0">
              <a:solidFill>
                <a:schemeClr val="tx1"/>
              </a:solidFill>
            </a:endParaRPr>
          </a:p>
          <a:p>
            <a:r>
              <a:rPr lang="en-US" dirty="0">
                <a:solidFill>
                  <a:schemeClr val="tx1"/>
                </a:solidFill>
              </a:rPr>
              <a:t>Tell me how you would like me to help you today</a:t>
            </a:r>
          </a:p>
        </p:txBody>
      </p:sp>
    </p:spTree>
    <p:extLst>
      <p:ext uri="{BB962C8B-B14F-4D97-AF65-F5344CB8AC3E}">
        <p14:creationId xmlns:p14="http://schemas.microsoft.com/office/powerpoint/2010/main" val="1381629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2F6A0B-D484-60B8-0E8F-EE826BED31D6}"/>
              </a:ext>
            </a:extLst>
          </p:cNvPr>
          <p:cNvPicPr>
            <a:picLocks noChangeAspect="1"/>
          </p:cNvPicPr>
          <p:nvPr/>
        </p:nvPicPr>
        <p:blipFill>
          <a:blip r:embed="rId2"/>
          <a:stretch>
            <a:fillRect/>
          </a:stretch>
        </p:blipFill>
        <p:spPr>
          <a:xfrm>
            <a:off x="-96982" y="0"/>
            <a:ext cx="9240982" cy="6930737"/>
          </a:xfrm>
          <a:prstGeom prst="rect">
            <a:avLst/>
          </a:prstGeom>
        </p:spPr>
      </p:pic>
      <p:sp>
        <p:nvSpPr>
          <p:cNvPr id="9" name="Title 1">
            <a:extLst>
              <a:ext uri="{FF2B5EF4-FFF2-40B4-BE49-F238E27FC236}">
                <a16:creationId xmlns:a16="http://schemas.microsoft.com/office/drawing/2014/main" id="{23CD0795-C732-FA2B-0E0B-CFC31EC64513}"/>
              </a:ext>
            </a:extLst>
          </p:cNvPr>
          <p:cNvSpPr>
            <a:spLocks noGrp="1"/>
          </p:cNvSpPr>
          <p:nvPr>
            <p:ph type="title"/>
          </p:nvPr>
        </p:nvSpPr>
        <p:spPr>
          <a:xfrm>
            <a:off x="2978726" y="762000"/>
            <a:ext cx="2286001" cy="1223033"/>
          </a:xfrm>
        </p:spPr>
        <p:txBody>
          <a:bodyPr>
            <a:normAutofit fontScale="90000"/>
          </a:bodyPr>
          <a:lstStyle/>
          <a:p>
            <a:r>
              <a:rPr lang="en-US" dirty="0">
                <a:solidFill>
                  <a:schemeClr val="tx1"/>
                </a:solidFill>
              </a:rPr>
              <a:t>Show that you have heard</a:t>
            </a:r>
          </a:p>
        </p:txBody>
      </p:sp>
      <p:sp>
        <p:nvSpPr>
          <p:cNvPr id="12" name="Content Placeholder 2">
            <a:extLst>
              <a:ext uri="{FF2B5EF4-FFF2-40B4-BE49-F238E27FC236}">
                <a16:creationId xmlns:a16="http://schemas.microsoft.com/office/drawing/2014/main" id="{205B600B-76CF-11B8-5FF3-18036541B36D}"/>
              </a:ext>
            </a:extLst>
          </p:cNvPr>
          <p:cNvSpPr>
            <a:spLocks noGrp="1"/>
          </p:cNvSpPr>
          <p:nvPr>
            <p:ph idx="1"/>
          </p:nvPr>
        </p:nvSpPr>
        <p:spPr>
          <a:xfrm>
            <a:off x="4059382" y="4153189"/>
            <a:ext cx="5084617" cy="917575"/>
          </a:xfrm>
        </p:spPr>
        <p:txBody>
          <a:bodyPr>
            <a:noAutofit/>
          </a:bodyPr>
          <a:lstStyle/>
          <a:p>
            <a:r>
              <a:rPr lang="en-US" dirty="0">
                <a:solidFill>
                  <a:schemeClr val="tx1"/>
                </a:solidFill>
              </a:rPr>
              <a:t>Use your skills in </a:t>
            </a:r>
            <a:r>
              <a:rPr lang="en-US" dirty="0" err="1">
                <a:solidFill>
                  <a:schemeClr val="tx1"/>
                </a:solidFill>
              </a:rPr>
              <a:t>summarising</a:t>
            </a:r>
            <a:r>
              <a:rPr lang="en-US" dirty="0">
                <a:solidFill>
                  <a:schemeClr val="tx1"/>
                </a:solidFill>
              </a:rPr>
              <a:t> and check your understanding.</a:t>
            </a:r>
          </a:p>
        </p:txBody>
      </p:sp>
      <p:pic>
        <p:nvPicPr>
          <p:cNvPr id="13" name="Picture 12">
            <a:extLst>
              <a:ext uri="{FF2B5EF4-FFF2-40B4-BE49-F238E27FC236}">
                <a16:creationId xmlns:a16="http://schemas.microsoft.com/office/drawing/2014/main" id="{321A4630-C26F-A5E2-381B-3F5DD33BB8A7}"/>
              </a:ext>
            </a:extLst>
          </p:cNvPr>
          <p:cNvPicPr>
            <a:picLocks noChangeAspect="1"/>
          </p:cNvPicPr>
          <p:nvPr/>
        </p:nvPicPr>
        <p:blipFill>
          <a:blip r:embed="rId3"/>
          <a:stretch>
            <a:fillRect/>
          </a:stretch>
        </p:blipFill>
        <p:spPr>
          <a:xfrm>
            <a:off x="6572999" y="6503333"/>
            <a:ext cx="2527300" cy="355600"/>
          </a:xfrm>
          <a:prstGeom prst="rect">
            <a:avLst/>
          </a:prstGeom>
        </p:spPr>
      </p:pic>
    </p:spTree>
    <p:extLst>
      <p:ext uri="{BB962C8B-B14F-4D97-AF65-F5344CB8AC3E}">
        <p14:creationId xmlns:p14="http://schemas.microsoft.com/office/powerpoint/2010/main" val="1054676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11060-B9A0-1716-503F-FE7231406C6C}"/>
              </a:ext>
            </a:extLst>
          </p:cNvPr>
          <p:cNvSpPr>
            <a:spLocks noGrp="1"/>
          </p:cNvSpPr>
          <p:nvPr>
            <p:ph type="ctrTitle"/>
          </p:nvPr>
        </p:nvSpPr>
        <p:spPr/>
        <p:txBody>
          <a:bodyPr>
            <a:normAutofit/>
          </a:bodyPr>
          <a:lstStyle/>
          <a:p>
            <a:r>
              <a:rPr lang="en-US" sz="6000" dirty="0"/>
              <a:t>“Being Clear is Being Kind.”</a:t>
            </a:r>
          </a:p>
        </p:txBody>
      </p:sp>
      <p:sp>
        <p:nvSpPr>
          <p:cNvPr id="4" name="TextBox 3">
            <a:extLst>
              <a:ext uri="{FF2B5EF4-FFF2-40B4-BE49-F238E27FC236}">
                <a16:creationId xmlns:a16="http://schemas.microsoft.com/office/drawing/2014/main" id="{68FBA861-69D6-16FC-2423-0DA86F440395}"/>
              </a:ext>
            </a:extLst>
          </p:cNvPr>
          <p:cNvSpPr txBox="1"/>
          <p:nvPr/>
        </p:nvSpPr>
        <p:spPr>
          <a:xfrm>
            <a:off x="5209315" y="3387435"/>
            <a:ext cx="1884218" cy="461665"/>
          </a:xfrm>
          <a:prstGeom prst="rect">
            <a:avLst/>
          </a:prstGeom>
          <a:noFill/>
        </p:spPr>
        <p:txBody>
          <a:bodyPr wrap="square" rtlCol="0">
            <a:spAutoFit/>
          </a:bodyPr>
          <a:lstStyle/>
          <a:p>
            <a:r>
              <a:rPr lang="en-US" sz="2400" dirty="0" err="1">
                <a:solidFill>
                  <a:schemeClr val="bg1"/>
                </a:solidFill>
              </a:rPr>
              <a:t>Brene</a:t>
            </a:r>
            <a:r>
              <a:rPr lang="en-US" sz="2400" dirty="0">
                <a:solidFill>
                  <a:schemeClr val="bg1"/>
                </a:solidFill>
              </a:rPr>
              <a:t> Brown</a:t>
            </a:r>
          </a:p>
        </p:txBody>
      </p:sp>
      <p:sp>
        <p:nvSpPr>
          <p:cNvPr id="5" name="TextBox 4">
            <a:extLst>
              <a:ext uri="{FF2B5EF4-FFF2-40B4-BE49-F238E27FC236}">
                <a16:creationId xmlns:a16="http://schemas.microsoft.com/office/drawing/2014/main" id="{34A21479-1215-C14D-6542-2ED69A49C513}"/>
              </a:ext>
            </a:extLst>
          </p:cNvPr>
          <p:cNvSpPr txBox="1"/>
          <p:nvPr/>
        </p:nvSpPr>
        <p:spPr>
          <a:xfrm>
            <a:off x="761998" y="4156362"/>
            <a:ext cx="3879273" cy="1661993"/>
          </a:xfrm>
          <a:prstGeom prst="rect">
            <a:avLst/>
          </a:prstGeom>
          <a:noFill/>
        </p:spPr>
        <p:txBody>
          <a:bodyPr wrap="square" rtlCol="0">
            <a:spAutoFit/>
          </a:bodyPr>
          <a:lstStyle/>
          <a:p>
            <a:r>
              <a:rPr lang="en-US" sz="2800" dirty="0">
                <a:solidFill>
                  <a:schemeClr val="bg1"/>
                </a:solidFill>
              </a:rPr>
              <a:t>Explain how you are able to help – give clear options.</a:t>
            </a:r>
          </a:p>
          <a:p>
            <a:endParaRPr lang="en-US" dirty="0"/>
          </a:p>
        </p:txBody>
      </p:sp>
      <p:pic>
        <p:nvPicPr>
          <p:cNvPr id="6" name="Picture 5">
            <a:extLst>
              <a:ext uri="{FF2B5EF4-FFF2-40B4-BE49-F238E27FC236}">
                <a16:creationId xmlns:a16="http://schemas.microsoft.com/office/drawing/2014/main" id="{28399729-B437-DAED-F997-290A11F7DC04}"/>
              </a:ext>
            </a:extLst>
          </p:cNvPr>
          <p:cNvPicPr>
            <a:picLocks noChangeAspect="1"/>
          </p:cNvPicPr>
          <p:nvPr/>
        </p:nvPicPr>
        <p:blipFill>
          <a:blip r:embed="rId2"/>
          <a:stretch>
            <a:fillRect/>
          </a:stretch>
        </p:blipFill>
        <p:spPr>
          <a:xfrm>
            <a:off x="6616700" y="6350930"/>
            <a:ext cx="2527300" cy="355600"/>
          </a:xfrm>
          <a:prstGeom prst="rect">
            <a:avLst/>
          </a:prstGeom>
        </p:spPr>
      </p:pic>
    </p:spTree>
    <p:extLst>
      <p:ext uri="{BB962C8B-B14F-4D97-AF65-F5344CB8AC3E}">
        <p14:creationId xmlns:p14="http://schemas.microsoft.com/office/powerpoint/2010/main" val="93634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Yellow and black ovals with words&#10;&#10;Description automatically generated">
            <a:extLst>
              <a:ext uri="{FF2B5EF4-FFF2-40B4-BE49-F238E27FC236}">
                <a16:creationId xmlns:a16="http://schemas.microsoft.com/office/drawing/2014/main" id="{D4C846B0-3941-328D-5179-BE5F8F3392AC}"/>
              </a:ext>
            </a:extLst>
          </p:cNvPr>
          <p:cNvPicPr>
            <a:picLocks noChangeAspect="1"/>
          </p:cNvPicPr>
          <p:nvPr/>
        </p:nvPicPr>
        <p:blipFill>
          <a:blip r:embed="rId2"/>
          <a:srcRect l="2802" r="8847" b="-2"/>
          <a:stretch/>
        </p:blipFill>
        <p:spPr>
          <a:xfrm>
            <a:off x="-55400" y="1282"/>
            <a:ext cx="9143980" cy="6856718"/>
          </a:xfrm>
          <a:prstGeom prst="rect">
            <a:avLst/>
          </a:prstGeom>
        </p:spPr>
      </p:pic>
      <p:sp>
        <p:nvSpPr>
          <p:cNvPr id="7" name="TextBox 6">
            <a:extLst>
              <a:ext uri="{FF2B5EF4-FFF2-40B4-BE49-F238E27FC236}">
                <a16:creationId xmlns:a16="http://schemas.microsoft.com/office/drawing/2014/main" id="{43725CDB-3A48-C4F4-7E4D-26DA3BB31308}"/>
              </a:ext>
            </a:extLst>
          </p:cNvPr>
          <p:cNvSpPr txBox="1"/>
          <p:nvPr/>
        </p:nvSpPr>
        <p:spPr>
          <a:xfrm>
            <a:off x="5679223" y="1145842"/>
            <a:ext cx="3520197" cy="954107"/>
          </a:xfrm>
          <a:prstGeom prst="rect">
            <a:avLst/>
          </a:prstGeom>
          <a:noFill/>
        </p:spPr>
        <p:txBody>
          <a:bodyPr wrap="square">
            <a:spAutoFit/>
          </a:bodyPr>
          <a:lstStyle/>
          <a:p>
            <a:r>
              <a:rPr lang="en-US" sz="2800" dirty="0"/>
              <a:t>Let the patient know any outcome</a:t>
            </a:r>
          </a:p>
        </p:txBody>
      </p:sp>
      <p:sp>
        <p:nvSpPr>
          <p:cNvPr id="9" name="TextBox 8">
            <a:extLst>
              <a:ext uri="{FF2B5EF4-FFF2-40B4-BE49-F238E27FC236}">
                <a16:creationId xmlns:a16="http://schemas.microsoft.com/office/drawing/2014/main" id="{8F691677-2757-1AA4-79B4-FA028164B534}"/>
              </a:ext>
            </a:extLst>
          </p:cNvPr>
          <p:cNvSpPr txBox="1"/>
          <p:nvPr/>
        </p:nvSpPr>
        <p:spPr>
          <a:xfrm>
            <a:off x="152399" y="3891720"/>
            <a:ext cx="3241964" cy="1815882"/>
          </a:xfrm>
          <a:prstGeom prst="rect">
            <a:avLst/>
          </a:prstGeom>
          <a:noFill/>
        </p:spPr>
        <p:txBody>
          <a:bodyPr wrap="square">
            <a:spAutoFit/>
          </a:bodyPr>
          <a:lstStyle/>
          <a:p>
            <a:r>
              <a:rPr lang="en-US" sz="2800" dirty="0"/>
              <a:t>Often the most angry and difficult patients can become the most grateful</a:t>
            </a:r>
          </a:p>
        </p:txBody>
      </p:sp>
      <p:sp>
        <p:nvSpPr>
          <p:cNvPr id="12" name="TextBox 11">
            <a:extLst>
              <a:ext uri="{FF2B5EF4-FFF2-40B4-BE49-F238E27FC236}">
                <a16:creationId xmlns:a16="http://schemas.microsoft.com/office/drawing/2014/main" id="{575E8E53-295A-AE7A-8B0A-6D89CF92FCB1}"/>
              </a:ext>
            </a:extLst>
          </p:cNvPr>
          <p:cNvSpPr txBox="1"/>
          <p:nvPr/>
        </p:nvSpPr>
        <p:spPr>
          <a:xfrm>
            <a:off x="3822713" y="5620388"/>
            <a:ext cx="4682836" cy="954107"/>
          </a:xfrm>
          <a:prstGeom prst="rect">
            <a:avLst/>
          </a:prstGeom>
          <a:noFill/>
        </p:spPr>
        <p:txBody>
          <a:bodyPr wrap="square">
            <a:spAutoFit/>
          </a:bodyPr>
          <a:lstStyle/>
          <a:p>
            <a:r>
              <a:rPr lang="en-US" sz="2800" dirty="0"/>
              <a:t>Debrief with colleagues afterwards</a:t>
            </a:r>
          </a:p>
        </p:txBody>
      </p:sp>
      <p:pic>
        <p:nvPicPr>
          <p:cNvPr id="13" name="Picture 12">
            <a:extLst>
              <a:ext uri="{FF2B5EF4-FFF2-40B4-BE49-F238E27FC236}">
                <a16:creationId xmlns:a16="http://schemas.microsoft.com/office/drawing/2014/main" id="{5C2F6744-EF6B-CF82-4E8D-10E8CAA17C53}"/>
              </a:ext>
            </a:extLst>
          </p:cNvPr>
          <p:cNvPicPr>
            <a:picLocks noChangeAspect="1"/>
          </p:cNvPicPr>
          <p:nvPr/>
        </p:nvPicPr>
        <p:blipFill>
          <a:blip r:embed="rId3"/>
          <a:stretch>
            <a:fillRect/>
          </a:stretch>
        </p:blipFill>
        <p:spPr>
          <a:xfrm>
            <a:off x="6561280" y="6364785"/>
            <a:ext cx="2527300" cy="355600"/>
          </a:xfrm>
          <a:prstGeom prst="rect">
            <a:avLst/>
          </a:prstGeom>
        </p:spPr>
      </p:pic>
    </p:spTree>
    <p:extLst>
      <p:ext uri="{BB962C8B-B14F-4D97-AF65-F5344CB8AC3E}">
        <p14:creationId xmlns:p14="http://schemas.microsoft.com/office/powerpoint/2010/main" val="2883009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7051A42E12FC4FBB7EB721599258BF" ma:contentTypeVersion="14" ma:contentTypeDescription="Create a new document." ma:contentTypeScope="" ma:versionID="9ca721b37cf3c370248f7ea2a4dcf25e">
  <xsd:schema xmlns:xsd="http://www.w3.org/2001/XMLSchema" xmlns:xs="http://www.w3.org/2001/XMLSchema" xmlns:p="http://schemas.microsoft.com/office/2006/metadata/properties" xmlns:ns2="ad2ffb15-b0cd-4e9a-86fe-d29aeab90115" xmlns:ns3="351f06cf-7b54-4f2f-a81f-f24d174d73b7" targetNamespace="http://schemas.microsoft.com/office/2006/metadata/properties" ma:root="true" ma:fieldsID="25d65b2adb55bf20545796a489356c08" ns2:_="" ns3:_="">
    <xsd:import namespace="ad2ffb15-b0cd-4e9a-86fe-d29aeab90115"/>
    <xsd:import namespace="351f06cf-7b54-4f2f-a81f-f24d174d73b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ffb15-b0cd-4e9a-86fe-d29aeab901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a8641ad-3525-4c9b-b2f2-f7454dd634d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51f06cf-7b54-4f2f-a81f-f24d174d73b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7d7291f-f207-417b-8c07-39fd632154a2}" ma:internalName="TaxCatchAll" ma:showField="CatchAllData" ma:web="351f06cf-7b54-4f2f-a81f-f24d174d73b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d2ffb15-b0cd-4e9a-86fe-d29aeab90115">
      <Terms xmlns="http://schemas.microsoft.com/office/infopath/2007/PartnerControls"/>
    </lcf76f155ced4ddcb4097134ff3c332f>
    <TaxCatchAll xmlns="351f06cf-7b54-4f2f-a81f-f24d174d73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995B56-256C-4AB5-A6A3-6C3D73DD59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ffb15-b0cd-4e9a-86fe-d29aeab90115"/>
    <ds:schemaRef ds:uri="351f06cf-7b54-4f2f-a81f-f24d174d73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FDA044-ED2C-4312-86CD-D8F535D152B7}">
  <ds:schemaRefs>
    <ds:schemaRef ds:uri="http://schemas.microsoft.com/office/2006/metadata/properties"/>
    <ds:schemaRef ds:uri="http://schemas.microsoft.com/office/infopath/2007/PartnerControls"/>
    <ds:schemaRef ds:uri="ad2ffb15-b0cd-4e9a-86fe-d29aeab90115"/>
    <ds:schemaRef ds:uri="351f06cf-7b54-4f2f-a81f-f24d174d73b7"/>
  </ds:schemaRefs>
</ds:datastoreItem>
</file>

<file path=customXml/itemProps3.xml><?xml version="1.0" encoding="utf-8"?>
<ds:datastoreItem xmlns:ds="http://schemas.openxmlformats.org/officeDocument/2006/customXml" ds:itemID="{B0F9B091-55CC-41B3-A713-E25BFCA7E4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740</TotalTime>
  <Words>620</Words>
  <Application>Microsoft Office PowerPoint</Application>
  <PresentationFormat>On-screen Show (4:3)</PresentationFormat>
  <Paragraphs>75</Paragraphs>
  <Slides>11</Slides>
  <Notes>2</Notes>
  <HiddenSlides>0</HiddenSlides>
  <MMClips>0</MMClips>
  <ScaleCrop>false</ScaleCrop>
  <HeadingPairs>
    <vt:vector size="4" baseType="variant">
      <vt:variant>
        <vt:lpstr>Theme</vt:lpstr>
      </vt:variant>
      <vt:variant>
        <vt:i4>7</vt:i4>
      </vt:variant>
      <vt:variant>
        <vt:lpstr>Slide Titles</vt:lpstr>
      </vt:variant>
      <vt:variant>
        <vt:i4>11</vt:i4>
      </vt:variant>
    </vt:vector>
  </HeadingPairs>
  <TitlesOfParts>
    <vt:vector size="18" baseType="lpstr">
      <vt:lpstr>Office Theme</vt:lpstr>
      <vt:lpstr>1_Custom Design</vt:lpstr>
      <vt:lpstr>2_Custom Design</vt:lpstr>
      <vt:lpstr>Custom Design</vt:lpstr>
      <vt:lpstr>3_Custom Design</vt:lpstr>
      <vt:lpstr>5_Custom Design</vt:lpstr>
      <vt:lpstr>4_Custom Design</vt:lpstr>
      <vt:lpstr>Managing angry and frustrated patients- retaining a coaching approach</vt:lpstr>
      <vt:lpstr>NVC – Non-Violent Communication (Rosenberg)</vt:lpstr>
      <vt:lpstr>Plan the conversation and reduce the risks:</vt:lpstr>
      <vt:lpstr>PowerPoint Presentation</vt:lpstr>
      <vt:lpstr>Acknowledge how they are feeling</vt:lpstr>
      <vt:lpstr>Listen to what  they say…</vt:lpstr>
      <vt:lpstr>Show that you have heard</vt:lpstr>
      <vt:lpstr>“Being Clear is Being Kind.”</vt:lpstr>
      <vt:lpstr>PowerPoint Presentation</vt:lpstr>
      <vt:lpstr>PowerPoint Presentation</vt:lpstr>
      <vt:lpstr>BOR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Beavis</dc:creator>
  <cp:lastModifiedBy>Tim Williams</cp:lastModifiedBy>
  <cp:revision>41</cp:revision>
  <dcterms:created xsi:type="dcterms:W3CDTF">2017-03-21T15:54:44Z</dcterms:created>
  <dcterms:modified xsi:type="dcterms:W3CDTF">2024-11-05T07:07:58Z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0x010100247051A42E12FC4FBB7EB721599258BF</vt:lpwstr>
  </property>
  <property fmtid="{D5CDD505-2E9C-101B-9397-08002B2CF9AE}" pid="3" name="MediaServiceImageTags">
    <vt:lpwstr/>
  </property>
</Properties>
</file>