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8.xml" ContentType="application/vnd.openxmlformats-officedocument.presentationml.slideLayout+xml"/>
  <Override PartName="/ppt/slideMasters/slideMaster6.xml" ContentType="application/vnd.openxmlformats-officedocument.presentationml.slideMaster+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7.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 id="2147483838" r:id="rId2"/>
    <p:sldMasterId id="2147483840" r:id="rId3"/>
    <p:sldMasterId id="2147483842" r:id="rId4"/>
    <p:sldMasterId id="2147483844" r:id="rId5"/>
    <p:sldMasterId id="2147483852" r:id="rId6"/>
    <p:sldMasterId id="2147483847" r:id="rId7"/>
  </p:sldMasterIdLst>
  <p:notesMasterIdLst>
    <p:notesMasterId r:id="rId14"/>
  </p:notesMasterIdLst>
  <p:sldIdLst>
    <p:sldId id="256" r:id="rId8"/>
    <p:sldId id="257" r:id="rId9"/>
    <p:sldId id="258" r:id="rId10"/>
    <p:sldId id="263" r:id="rId11"/>
    <p:sldId id="259"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173"/>
    <a:srgbClr val="2A2D31"/>
    <a:srgbClr val="E77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0"/>
    <p:restoredTop sz="94304"/>
  </p:normalViewPr>
  <p:slideViewPr>
    <p:cSldViewPr snapToGrid="0" snapToObjects="1">
      <p:cViewPr varScale="1">
        <p:scale>
          <a:sx n="89" d="100"/>
          <a:sy n="89" d="100"/>
        </p:scale>
        <p:origin x="400"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C1C9D-D063-7541-A7BA-41B9385431F6}" type="datetimeFigureOut">
              <a:rPr lang="en-US" smtClean="0"/>
              <a:t>11/3/24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5F130-F1C7-A348-96C3-FE5D9822CA9B}" type="slidenum">
              <a:rPr lang="en-US" smtClean="0"/>
              <a:t>‹#›</a:t>
            </a:fld>
            <a:endParaRPr lang="en-US"/>
          </a:p>
        </p:txBody>
      </p:sp>
    </p:spTree>
    <p:extLst>
      <p:ext uri="{BB962C8B-B14F-4D97-AF65-F5344CB8AC3E}">
        <p14:creationId xmlns:p14="http://schemas.microsoft.com/office/powerpoint/2010/main" val="33105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topic. We can probably all bring to mind a patient, family/friend with an addiction. Lots is hidden too. </a:t>
            </a:r>
          </a:p>
          <a:p>
            <a:endParaRPr lang="en-GB" dirty="0"/>
          </a:p>
          <a:p>
            <a:r>
              <a:rPr lang="en-GB" dirty="0"/>
              <a:t>Action on Addiction – campaign for Addiction to get the same level of funding/support as MH services. </a:t>
            </a:r>
          </a:p>
          <a:p>
            <a:r>
              <a:rPr lang="en-GB" dirty="0"/>
              <a:t>2023 survey of 2000 people, 1062 adults have either personal experience or someone they know with addiction, 813 said someone close to them. </a:t>
            </a:r>
          </a:p>
          <a:p>
            <a:endParaRPr lang="en-GB" dirty="0"/>
          </a:p>
        </p:txBody>
      </p:sp>
      <p:sp>
        <p:nvSpPr>
          <p:cNvPr id="4" name="Slide Number Placeholder 3"/>
          <p:cNvSpPr>
            <a:spLocks noGrp="1"/>
          </p:cNvSpPr>
          <p:nvPr>
            <p:ph type="sldNum" sz="quarter" idx="5"/>
          </p:nvPr>
        </p:nvSpPr>
        <p:spPr/>
        <p:txBody>
          <a:bodyPr/>
          <a:lstStyle/>
          <a:p>
            <a:fld id="{1C7A836F-CBB8-4412-A51E-2B848D0306F0}" type="slidenum">
              <a:rPr lang="en-GB" smtClean="0"/>
              <a:t>1</a:t>
            </a:fld>
            <a:endParaRPr lang="en-GB"/>
          </a:p>
        </p:txBody>
      </p:sp>
    </p:spTree>
    <p:extLst>
      <p:ext uri="{BB962C8B-B14F-4D97-AF65-F5344CB8AC3E}">
        <p14:creationId xmlns:p14="http://schemas.microsoft.com/office/powerpoint/2010/main" val="326986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Addiction - when we no longer have control over using the substance or in the activity. And without it we can have ‘withdrawal symptoms’ both mentally and physically. </a:t>
            </a:r>
          </a:p>
          <a:p>
            <a:r>
              <a:rPr lang="en-GB"/>
              <a:t>Harm…</a:t>
            </a:r>
            <a:endParaRPr lang="en-GB" dirty="0"/>
          </a:p>
          <a:p>
            <a:endParaRPr lang="en-GB" dirty="0"/>
          </a:p>
          <a:p>
            <a:r>
              <a:rPr lang="en-GB" b="1" dirty="0"/>
              <a:t>Question: </a:t>
            </a:r>
            <a:r>
              <a:rPr lang="en-GB" dirty="0"/>
              <a:t>What can we become addicted too? </a:t>
            </a:r>
            <a:r>
              <a:rPr lang="en-GB" dirty="0" err="1"/>
              <a:t>Menti</a:t>
            </a:r>
            <a:r>
              <a:rPr lang="en-GB" dirty="0"/>
              <a:t>/poll on zoom?</a:t>
            </a:r>
          </a:p>
        </p:txBody>
      </p:sp>
      <p:sp>
        <p:nvSpPr>
          <p:cNvPr id="4" name="Slide Number Placeholder 3"/>
          <p:cNvSpPr>
            <a:spLocks noGrp="1"/>
          </p:cNvSpPr>
          <p:nvPr>
            <p:ph type="sldNum" sz="quarter" idx="5"/>
          </p:nvPr>
        </p:nvSpPr>
        <p:spPr/>
        <p:txBody>
          <a:bodyPr/>
          <a:lstStyle/>
          <a:p>
            <a:fld id="{1C7A836F-CBB8-4412-A51E-2B848D0306F0}" type="slidenum">
              <a:rPr lang="en-GB" smtClean="0"/>
              <a:t>2</a:t>
            </a:fld>
            <a:endParaRPr lang="en-GB"/>
          </a:p>
        </p:txBody>
      </p:sp>
    </p:spTree>
    <p:extLst>
      <p:ext uri="{BB962C8B-B14F-4D97-AF65-F5344CB8AC3E}">
        <p14:creationId xmlns:p14="http://schemas.microsoft.com/office/powerpoint/2010/main" val="244975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Alcohol, drugs, gambling, phone, shopping, gym as examples. There are so many things we can become addicted too! And not all of them will be seen as problematic yet for that person it will be. </a:t>
            </a:r>
          </a:p>
          <a:p>
            <a:endParaRPr lang="en-GB" dirty="0"/>
          </a:p>
          <a:p>
            <a:r>
              <a:rPr lang="en-GB" dirty="0"/>
              <a:t>When we see all the negatives it’s difficult to understand why this person carries on. </a:t>
            </a:r>
          </a:p>
          <a:p>
            <a:endParaRPr lang="en-GB" dirty="0"/>
          </a:p>
          <a:p>
            <a:r>
              <a:rPr lang="en-GB" dirty="0"/>
              <a:t>Remember, they can still experience the good (even if that’s blocking out trauma) alongside the problems or they hope to get back to a time when it was good and manageable.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Dependence is on a continuum. Lots of these started as things that are good – that make you feel happy, that are encouraged etc but at some point this can change…bring in tolerance and dependence. </a:t>
            </a:r>
          </a:p>
        </p:txBody>
      </p:sp>
      <p:sp>
        <p:nvSpPr>
          <p:cNvPr id="4" name="Slide Number Placeholder 3"/>
          <p:cNvSpPr>
            <a:spLocks noGrp="1"/>
          </p:cNvSpPr>
          <p:nvPr>
            <p:ph type="sldNum" sz="quarter" idx="5"/>
          </p:nvPr>
        </p:nvSpPr>
        <p:spPr/>
        <p:txBody>
          <a:bodyPr/>
          <a:lstStyle/>
          <a:p>
            <a:fld id="{1C7A836F-CBB8-4412-A51E-2B848D0306F0}" type="slidenum">
              <a:rPr lang="en-GB" smtClean="0"/>
              <a:t>3</a:t>
            </a:fld>
            <a:endParaRPr lang="en-GB"/>
          </a:p>
        </p:txBody>
      </p:sp>
    </p:spTree>
    <p:extLst>
      <p:ext uri="{BB962C8B-B14F-4D97-AF65-F5344CB8AC3E}">
        <p14:creationId xmlns:p14="http://schemas.microsoft.com/office/powerpoint/2010/main" val="102938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Dependence – Physical: sweating, shaking, hallucinations etc when you don’t drink. </a:t>
            </a:r>
          </a:p>
          <a:p>
            <a:r>
              <a:rPr lang="en-GB" dirty="0"/>
              <a:t>Psychological – feel you need it to relax, de-stress etc. </a:t>
            </a:r>
          </a:p>
          <a:p>
            <a:r>
              <a:rPr lang="en-GB" dirty="0"/>
              <a:t>No longer have control over it. Need it etc</a:t>
            </a:r>
          </a:p>
          <a:p>
            <a:endParaRPr lang="en-GB" dirty="0"/>
          </a:p>
          <a:p>
            <a:r>
              <a:rPr lang="en-GB" dirty="0"/>
              <a:t>Tolerance – body adapts and becomes used to it. Need more for same effect. </a:t>
            </a:r>
          </a:p>
          <a:p>
            <a:endParaRPr lang="en-GB" dirty="0"/>
          </a:p>
        </p:txBody>
      </p:sp>
      <p:sp>
        <p:nvSpPr>
          <p:cNvPr id="4" name="Slide Number Placeholder 3"/>
          <p:cNvSpPr>
            <a:spLocks noGrp="1"/>
          </p:cNvSpPr>
          <p:nvPr>
            <p:ph type="sldNum" sz="quarter" idx="5"/>
          </p:nvPr>
        </p:nvSpPr>
        <p:spPr/>
        <p:txBody>
          <a:bodyPr/>
          <a:lstStyle/>
          <a:p>
            <a:fld id="{1C7A836F-CBB8-4412-A51E-2B848D0306F0}" type="slidenum">
              <a:rPr lang="en-GB" smtClean="0"/>
              <a:t>4</a:t>
            </a:fld>
            <a:endParaRPr lang="en-GB"/>
          </a:p>
        </p:txBody>
      </p:sp>
    </p:spTree>
    <p:extLst>
      <p:ext uri="{BB962C8B-B14F-4D97-AF65-F5344CB8AC3E}">
        <p14:creationId xmlns:p14="http://schemas.microsoft.com/office/powerpoint/2010/main" val="150617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Alcohol – lots of people drink choose to drink it as a teenager/adult and none of us start this by having a high tolerance or by being addicted.</a:t>
            </a:r>
          </a:p>
          <a:p>
            <a:endParaRPr lang="en-GB" dirty="0"/>
          </a:p>
          <a:p>
            <a:r>
              <a:rPr lang="en-GB" b="1" dirty="0"/>
              <a:t>Chat box: </a:t>
            </a:r>
            <a:r>
              <a:rPr lang="en-GB" dirty="0"/>
              <a:t>What stops people speaking up? Comment on risk of hidden addiction.</a:t>
            </a:r>
          </a:p>
          <a:p>
            <a:endParaRPr lang="en-GB" dirty="0"/>
          </a:p>
          <a:p>
            <a:r>
              <a:rPr lang="en-GB" dirty="0"/>
              <a:t>How do we react to those who we come across that are under the influence? </a:t>
            </a:r>
          </a:p>
        </p:txBody>
      </p:sp>
      <p:sp>
        <p:nvSpPr>
          <p:cNvPr id="4" name="Slide Number Placeholder 3"/>
          <p:cNvSpPr>
            <a:spLocks noGrp="1"/>
          </p:cNvSpPr>
          <p:nvPr>
            <p:ph type="sldNum" sz="quarter" idx="5"/>
          </p:nvPr>
        </p:nvSpPr>
        <p:spPr/>
        <p:txBody>
          <a:bodyPr/>
          <a:lstStyle/>
          <a:p>
            <a:fld id="{1C7A836F-CBB8-4412-A51E-2B848D0306F0}" type="slidenum">
              <a:rPr lang="en-GB" smtClean="0"/>
              <a:t>5</a:t>
            </a:fld>
            <a:endParaRPr lang="en-GB"/>
          </a:p>
        </p:txBody>
      </p:sp>
    </p:spTree>
    <p:extLst>
      <p:ext uri="{BB962C8B-B14F-4D97-AF65-F5344CB8AC3E}">
        <p14:creationId xmlns:p14="http://schemas.microsoft.com/office/powerpoint/2010/main" val="200251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focus on alcohol as that’s where most of my experience is. But we can use a lot of the same principles for other addictions. </a:t>
            </a:r>
          </a:p>
          <a:p>
            <a:endParaRPr lang="en-US" dirty="0"/>
          </a:p>
          <a:p>
            <a:r>
              <a:rPr lang="en-US" dirty="0"/>
              <a:t>Talk through cycle – it can help us to understand where someone is at in terms of reediness for change. </a:t>
            </a:r>
          </a:p>
          <a:p>
            <a:endParaRPr lang="en-US" dirty="0"/>
          </a:p>
          <a:p>
            <a:r>
              <a:rPr lang="en-US" dirty="0"/>
              <a:t>Drinker often in Precontemplation, maybe contemplation </a:t>
            </a:r>
          </a:p>
          <a:p>
            <a:endParaRPr lang="en-US" dirty="0"/>
          </a:p>
          <a:p>
            <a:r>
              <a:rPr lang="en-US" dirty="0"/>
              <a:t>Family/friends/colleagues/health care system – Action!</a:t>
            </a:r>
          </a:p>
          <a:p>
            <a:endParaRPr lang="en-US" dirty="0"/>
          </a:p>
          <a:p>
            <a:r>
              <a:rPr lang="en-US" dirty="0"/>
              <a:t>Miss match – conflict will happen. As an alcohol counsellor I had to join them in contemplation. Tell me about it, what's good, what did it/does it give you?</a:t>
            </a:r>
          </a:p>
          <a:p>
            <a:endParaRPr lang="en-US" dirty="0"/>
          </a:p>
          <a:p>
            <a:r>
              <a:rPr lang="en-US" dirty="0"/>
              <a:t>Point out reality – I’m hearing this and I’m also hearing this. You tell me this and what I see is this.</a:t>
            </a:r>
          </a:p>
          <a:p>
            <a:endParaRPr lang="en-US" dirty="0"/>
          </a:p>
          <a:p>
            <a:r>
              <a:rPr lang="en-US" dirty="0"/>
              <a:t>Ultimately like with anything we support people with, we can raise awareness, and we can encourage change, but we can’t make change happen or control that person and their actions. Talk about RAFT support &amp; David/Brian.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954220A-1A91-A641-A5B3-F6CEB8D77AF5}" type="slidenum">
              <a:rPr lang="en-US" smtClean="0"/>
              <a:t>6</a:t>
            </a:fld>
            <a:endParaRPr lang="en-US"/>
          </a:p>
        </p:txBody>
      </p:sp>
    </p:spTree>
    <p:extLst>
      <p:ext uri="{BB962C8B-B14F-4D97-AF65-F5344CB8AC3E}">
        <p14:creationId xmlns:p14="http://schemas.microsoft.com/office/powerpoint/2010/main" val="2643550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5208" y="949365"/>
            <a:ext cx="6858000" cy="2387600"/>
          </a:xfrm>
        </p:spPr>
        <p:txBody>
          <a:bodyPr anchor="b"/>
          <a:lstStyle>
            <a:lvl1pPr algn="l">
              <a:defRPr sz="4500" b="1" i="0">
                <a:solidFill>
                  <a:srgbClr val="2A2D31"/>
                </a:solidFill>
                <a:latin typeface="Myriad Pro Semibold" charset="0"/>
                <a:ea typeface="Myriad Pro Semibold" charset="0"/>
                <a:cs typeface="Myriad Pro Semibold"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665208" y="3420802"/>
            <a:ext cx="6858000" cy="1655762"/>
          </a:xfrm>
        </p:spPr>
        <p:txBody>
          <a:bodyPr>
            <a:normAutofit/>
          </a:bodyPr>
          <a:lstStyle>
            <a:lvl1pPr marL="0" indent="0" algn="l">
              <a:buNone/>
              <a:defRPr sz="4500" b="0" i="0">
                <a:solidFill>
                  <a:schemeClr val="bg1"/>
                </a:solidFill>
                <a:latin typeface="Myriad Pro Light" charset="0"/>
                <a:ea typeface="Myriad Pro Light" charset="0"/>
                <a:cs typeface="Myriad Pro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a:t>
            </a:r>
            <a:br>
              <a:rPr lang="en-US" dirty="0"/>
            </a:br>
            <a:r>
              <a:rPr lang="en-US" dirty="0"/>
              <a:t>subtitle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4841" y="4721772"/>
            <a:ext cx="1939159" cy="1939159"/>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41472" y="255446"/>
            <a:ext cx="2057400" cy="258633"/>
          </a:xfrm>
          <a:prstGeom prst="rect">
            <a:avLst/>
          </a:prstGeom>
        </p:spPr>
        <p:txBody>
          <a:bodyPr/>
          <a:lstStyle>
            <a:lvl1pPr>
              <a:defRPr sz="1100" b="1" i="0">
                <a:latin typeface="Myriad Pro" charset="0"/>
                <a:ea typeface="Myriad Pro" charset="0"/>
                <a:cs typeface="Myriad Pro" charset="0"/>
              </a:defRPr>
            </a:lvl1pPr>
          </a:lstStyle>
          <a:p>
            <a:r>
              <a:rPr lang="en-US" dirty="0">
                <a:solidFill>
                  <a:srgbClr val="E77A32"/>
                </a:solidFill>
              </a:rPr>
              <a:t>01. </a:t>
            </a:r>
            <a:r>
              <a:rPr lang="en-US" b="0" dirty="0">
                <a:solidFill>
                  <a:schemeClr val="bg1"/>
                </a:solidFill>
                <a:latin typeface="Myriad Pro Light" charset="0"/>
                <a:ea typeface="Myriad Pro Light" charset="0"/>
                <a:cs typeface="Myriad Pro Light" charset="0"/>
              </a:rPr>
              <a:t>Title. </a:t>
            </a:r>
            <a:r>
              <a:rPr lang="en-US" b="0" dirty="0" err="1">
                <a:solidFill>
                  <a:srgbClr val="707173"/>
                </a:solidFill>
                <a:latin typeface="Myriad Pro Light" charset="0"/>
                <a:ea typeface="Myriad Pro Light" charset="0"/>
                <a:cs typeface="Myriad Pro Light" charset="0"/>
              </a:rPr>
              <a:t>Subheader</a:t>
            </a:r>
            <a:r>
              <a:rPr lang="en-US" b="0" dirty="0">
                <a:solidFill>
                  <a:srgbClr val="707173"/>
                </a:solidFill>
                <a:latin typeface="Myriad Pro Light" charset="0"/>
                <a:ea typeface="Myriad Pro Light" charset="0"/>
                <a:cs typeface="Myriad Pro Light" charset="0"/>
              </a:rPr>
              <a:t>.</a:t>
            </a:r>
          </a:p>
        </p:txBody>
      </p:sp>
      <p:sp>
        <p:nvSpPr>
          <p:cNvPr id="9" name="Title 1"/>
          <p:cNvSpPr>
            <a:spLocks noGrp="1"/>
          </p:cNvSpPr>
          <p:nvPr>
            <p:ph type="ctrTitle" hasCustomPrompt="1"/>
          </p:nvPr>
        </p:nvSpPr>
        <p:spPr>
          <a:xfrm>
            <a:off x="1382539" y="949365"/>
            <a:ext cx="6858000" cy="2387600"/>
          </a:xfrm>
        </p:spPr>
        <p:txBody>
          <a:bodyPr anchor="b"/>
          <a:lstStyle>
            <a:lvl1pPr algn="l">
              <a:defRPr sz="4500" b="1" i="0">
                <a:solidFill>
                  <a:srgbClr val="E77A32"/>
                </a:solidFill>
                <a:latin typeface="Myriad Pro Semibold" charset="0"/>
                <a:ea typeface="Myriad Pro Semibold" charset="0"/>
                <a:cs typeface="Myriad Pro Semibold" charset="0"/>
              </a:defRPr>
            </a:lvl1pPr>
          </a:lstStyle>
          <a:p>
            <a:r>
              <a:rPr lang="en-US" dirty="0"/>
              <a:t>Click to edit </a:t>
            </a:r>
            <a:br>
              <a:rPr lang="en-US" dirty="0"/>
            </a:br>
            <a:r>
              <a:rPr lang="en-US" dirty="0"/>
              <a:t>Master title style</a:t>
            </a:r>
          </a:p>
        </p:txBody>
      </p:sp>
      <p:sp>
        <p:nvSpPr>
          <p:cNvPr id="10" name="Subtitle 2"/>
          <p:cNvSpPr>
            <a:spLocks noGrp="1"/>
          </p:cNvSpPr>
          <p:nvPr>
            <p:ph type="subTitle" idx="1" hasCustomPrompt="1"/>
          </p:nvPr>
        </p:nvSpPr>
        <p:spPr>
          <a:xfrm>
            <a:off x="1382539" y="3420802"/>
            <a:ext cx="6858000" cy="1655762"/>
          </a:xfrm>
        </p:spPr>
        <p:txBody>
          <a:bodyPr>
            <a:normAutofit/>
          </a:bodyPr>
          <a:lstStyle>
            <a:lvl1pPr marL="0" indent="0" algn="l">
              <a:buNone/>
              <a:defRPr sz="4500" b="0" i="0">
                <a:solidFill>
                  <a:srgbClr val="707173"/>
                </a:solidFill>
                <a:latin typeface="Myriad Pro Light" charset="0"/>
                <a:ea typeface="Myriad Pro Light" charset="0"/>
                <a:cs typeface="Myriad Pro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a:t>
            </a:r>
            <a:br>
              <a:rPr lang="en-US" dirty="0"/>
            </a:br>
            <a:r>
              <a:rPr lang="en-US" dirty="0"/>
              <a:t>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138" y="2078570"/>
            <a:ext cx="1103586" cy="11035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382539" y="949365"/>
            <a:ext cx="6858000" cy="2387600"/>
          </a:xfrm>
        </p:spPr>
        <p:txBody>
          <a:bodyPr anchor="b"/>
          <a:lstStyle>
            <a:lvl1pPr algn="l">
              <a:defRPr sz="4500" b="1" i="0">
                <a:solidFill>
                  <a:schemeClr val="bg1"/>
                </a:solidFill>
                <a:latin typeface="Myriad Pro Semibold" charset="0"/>
                <a:ea typeface="Myriad Pro Semibold" charset="0"/>
                <a:cs typeface="Myriad Pro Semibold" charset="0"/>
              </a:defRPr>
            </a:lvl1pPr>
          </a:lstStyle>
          <a:p>
            <a:r>
              <a:rPr lang="en-US" dirty="0"/>
              <a:t>Click to edit </a:t>
            </a:r>
            <a:br>
              <a:rPr lang="en-US" dirty="0"/>
            </a:br>
            <a:r>
              <a:rPr lang="en-US" dirty="0"/>
              <a:t>Master title style</a:t>
            </a:r>
          </a:p>
        </p:txBody>
      </p:sp>
      <p:sp>
        <p:nvSpPr>
          <p:cNvPr id="10" name="Subtitle 2"/>
          <p:cNvSpPr>
            <a:spLocks noGrp="1"/>
          </p:cNvSpPr>
          <p:nvPr>
            <p:ph type="subTitle" idx="1" hasCustomPrompt="1"/>
          </p:nvPr>
        </p:nvSpPr>
        <p:spPr>
          <a:xfrm>
            <a:off x="1382539" y="3420802"/>
            <a:ext cx="6858000" cy="1655762"/>
          </a:xfrm>
        </p:spPr>
        <p:txBody>
          <a:bodyPr>
            <a:normAutofit/>
          </a:bodyPr>
          <a:lstStyle>
            <a:lvl1pPr marL="0" indent="0" algn="l">
              <a:buNone/>
              <a:defRPr sz="4500" b="0" i="0">
                <a:solidFill>
                  <a:srgbClr val="2A2D31"/>
                </a:solidFill>
                <a:latin typeface="Myriad Pro Light" charset="0"/>
                <a:ea typeface="Myriad Pro Light" charset="0"/>
                <a:cs typeface="Myriad Pro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924" y="2053856"/>
            <a:ext cx="1169062" cy="1169062"/>
          </a:xfrm>
          <a:prstGeom prst="rect">
            <a:avLst/>
          </a:prstGeom>
        </p:spPr>
      </p:pic>
      <p:sp>
        <p:nvSpPr>
          <p:cNvPr id="7" name="Date Placeholder 3"/>
          <p:cNvSpPr>
            <a:spLocks noGrp="1"/>
          </p:cNvSpPr>
          <p:nvPr>
            <p:ph type="dt" sz="half" idx="10"/>
          </p:nvPr>
        </p:nvSpPr>
        <p:spPr>
          <a:xfrm>
            <a:off x="241472" y="255446"/>
            <a:ext cx="2057400" cy="258633"/>
          </a:xfrm>
          <a:prstGeom prst="rect">
            <a:avLst/>
          </a:prstGeom>
        </p:spPr>
        <p:txBody>
          <a:bodyPr/>
          <a:lstStyle>
            <a:lvl1pPr>
              <a:defRPr sz="1100" b="1" i="0">
                <a:latin typeface="Myriad Pro" charset="0"/>
                <a:ea typeface="Myriad Pro" charset="0"/>
                <a:cs typeface="Myriad Pro" charset="0"/>
              </a:defRPr>
            </a:lvl1pPr>
          </a:lstStyle>
          <a:p>
            <a:r>
              <a:rPr lang="en-US" dirty="0">
                <a:solidFill>
                  <a:srgbClr val="2A2D31"/>
                </a:solidFill>
              </a:rPr>
              <a:t>01. </a:t>
            </a:r>
            <a:r>
              <a:rPr lang="en-US" b="0" dirty="0">
                <a:solidFill>
                  <a:schemeClr val="bg1"/>
                </a:solidFill>
                <a:latin typeface="Myriad Pro Light" charset="0"/>
                <a:ea typeface="Myriad Pro Light" charset="0"/>
                <a:cs typeface="Myriad Pro Light" charset="0"/>
              </a:rPr>
              <a:t>Title. </a:t>
            </a:r>
            <a:r>
              <a:rPr lang="en-US" b="0" dirty="0" err="1">
                <a:solidFill>
                  <a:srgbClr val="2A2D31"/>
                </a:solidFill>
                <a:latin typeface="Myriad Pro Light" charset="0"/>
                <a:ea typeface="Myriad Pro Light" charset="0"/>
                <a:cs typeface="Myriad Pro Light" charset="0"/>
              </a:rPr>
              <a:t>Subheader</a:t>
            </a:r>
            <a:r>
              <a:rPr lang="en-US" b="0" dirty="0">
                <a:solidFill>
                  <a:srgbClr val="2A2D31"/>
                </a:solidFill>
                <a:latin typeface="Myriad Pro Light" charset="0"/>
                <a:ea typeface="Myriad Pro Light" charset="0"/>
                <a:cs typeface="Myriad Pro Light" charset="0"/>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382539" y="949365"/>
            <a:ext cx="6858000" cy="2387600"/>
          </a:xfrm>
        </p:spPr>
        <p:txBody>
          <a:bodyPr anchor="b"/>
          <a:lstStyle>
            <a:lvl1pPr algn="l">
              <a:defRPr sz="4500" b="1" i="0">
                <a:solidFill>
                  <a:schemeClr val="bg1"/>
                </a:solidFill>
                <a:latin typeface="Myriad Pro Semibold" charset="0"/>
                <a:ea typeface="Myriad Pro Semibold" charset="0"/>
                <a:cs typeface="Myriad Pro Semibold" charset="0"/>
              </a:defRPr>
            </a:lvl1pPr>
          </a:lstStyle>
          <a:p>
            <a:r>
              <a:rPr lang="en-US" dirty="0"/>
              <a:t>Click to edit </a:t>
            </a:r>
            <a:br>
              <a:rPr lang="en-US" dirty="0"/>
            </a:br>
            <a:r>
              <a:rPr lang="en-US" dirty="0"/>
              <a:t>Master title style</a:t>
            </a:r>
          </a:p>
        </p:txBody>
      </p:sp>
      <p:sp>
        <p:nvSpPr>
          <p:cNvPr id="9" name="Subtitle 2"/>
          <p:cNvSpPr>
            <a:spLocks noGrp="1"/>
          </p:cNvSpPr>
          <p:nvPr>
            <p:ph type="subTitle" idx="1" hasCustomPrompt="1"/>
          </p:nvPr>
        </p:nvSpPr>
        <p:spPr>
          <a:xfrm>
            <a:off x="1382539" y="3420802"/>
            <a:ext cx="6858000" cy="1655762"/>
          </a:xfrm>
        </p:spPr>
        <p:txBody>
          <a:bodyPr>
            <a:normAutofit/>
          </a:bodyPr>
          <a:lstStyle>
            <a:lvl1pPr marL="0" indent="0" algn="l">
              <a:buNone/>
              <a:defRPr sz="4500" b="0" i="0">
                <a:solidFill>
                  <a:srgbClr val="2A2D31"/>
                </a:solidFill>
                <a:latin typeface="Myriad Pro Light" charset="0"/>
                <a:ea typeface="Myriad Pro Light" charset="0"/>
                <a:cs typeface="Myriad Pro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a:t>
            </a:r>
            <a:br>
              <a:rPr lang="en-US" dirty="0"/>
            </a:br>
            <a:r>
              <a:rPr lang="en-US" dirty="0"/>
              <a:t>subtitle style</a:t>
            </a:r>
          </a:p>
        </p:txBody>
      </p:sp>
      <p:sp>
        <p:nvSpPr>
          <p:cNvPr id="10" name="Date Placeholder 3"/>
          <p:cNvSpPr>
            <a:spLocks noGrp="1"/>
          </p:cNvSpPr>
          <p:nvPr>
            <p:ph type="dt" sz="half" idx="10"/>
          </p:nvPr>
        </p:nvSpPr>
        <p:spPr>
          <a:xfrm>
            <a:off x="241472" y="255446"/>
            <a:ext cx="2057400" cy="258633"/>
          </a:xfrm>
          <a:prstGeom prst="rect">
            <a:avLst/>
          </a:prstGeom>
        </p:spPr>
        <p:txBody>
          <a:bodyPr/>
          <a:lstStyle>
            <a:lvl1pPr>
              <a:defRPr sz="1100" b="1" i="0">
                <a:latin typeface="Myriad Pro" charset="0"/>
                <a:ea typeface="Myriad Pro" charset="0"/>
                <a:cs typeface="Myriad Pro" charset="0"/>
              </a:defRPr>
            </a:lvl1pPr>
          </a:lstStyle>
          <a:p>
            <a:r>
              <a:rPr lang="en-US" dirty="0">
                <a:solidFill>
                  <a:srgbClr val="2A2D31"/>
                </a:solidFill>
              </a:rPr>
              <a:t>01. </a:t>
            </a:r>
            <a:r>
              <a:rPr lang="en-US" b="0" dirty="0">
                <a:solidFill>
                  <a:schemeClr val="bg1"/>
                </a:solidFill>
                <a:latin typeface="Myriad Pro Light" charset="0"/>
                <a:ea typeface="Myriad Pro Light" charset="0"/>
                <a:cs typeface="Myriad Pro Light" charset="0"/>
              </a:rPr>
              <a:t>Title. </a:t>
            </a:r>
            <a:r>
              <a:rPr lang="en-US" b="0" dirty="0" err="1">
                <a:solidFill>
                  <a:srgbClr val="2A2D31"/>
                </a:solidFill>
                <a:latin typeface="Myriad Pro Light" charset="0"/>
                <a:ea typeface="Myriad Pro Light" charset="0"/>
                <a:cs typeface="Myriad Pro Light" charset="0"/>
              </a:rPr>
              <a:t>Subheader</a:t>
            </a:r>
            <a:r>
              <a:rPr lang="en-US" b="0" dirty="0">
                <a:solidFill>
                  <a:srgbClr val="2A2D31"/>
                </a:solidFill>
                <a:latin typeface="Myriad Pro Light" charset="0"/>
                <a:ea typeface="Myriad Pro Light" charset="0"/>
                <a:cs typeface="Myriad Pro Light" charset="0"/>
              </a:rPr>
              <a: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924" y="2053856"/>
            <a:ext cx="1169062" cy="1169062"/>
          </a:xfrm>
          <a:prstGeom prst="rect">
            <a:avLst/>
          </a:prstGeom>
        </p:spPr>
      </p:pic>
    </p:spTree>
    <p:extLst>
      <p:ext uri="{BB962C8B-B14F-4D97-AF65-F5344CB8AC3E}">
        <p14:creationId xmlns:p14="http://schemas.microsoft.com/office/powerpoint/2010/main" val="120754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46271" y="659470"/>
            <a:ext cx="7848085" cy="1325563"/>
          </a:xfrm>
        </p:spPr>
        <p:txBody>
          <a:bodyPr/>
          <a:lstStyle>
            <a:lvl1pPr>
              <a:defRPr>
                <a:solidFill>
                  <a:srgbClr val="2A2D31"/>
                </a:solidFill>
                <a:latin typeface="Myriad Pro" charset="0"/>
                <a:ea typeface="Myriad Pro" charset="0"/>
                <a:cs typeface="Myriad Pro" charset="0"/>
              </a:defRPr>
            </a:lvl1pPr>
          </a:lstStyle>
          <a:p>
            <a:r>
              <a:rPr lang="en-US" dirty="0"/>
              <a:t>Click to edit Master title style</a:t>
            </a:r>
          </a:p>
        </p:txBody>
      </p:sp>
      <p:sp>
        <p:nvSpPr>
          <p:cNvPr id="9" name="Content Placeholder 2"/>
          <p:cNvSpPr>
            <a:spLocks noGrp="1"/>
          </p:cNvSpPr>
          <p:nvPr>
            <p:ph idx="1"/>
          </p:nvPr>
        </p:nvSpPr>
        <p:spPr>
          <a:xfrm>
            <a:off x="546271" y="2130425"/>
            <a:ext cx="7848085" cy="4351338"/>
          </a:xfrm>
        </p:spPr>
        <p:txBody>
          <a:bodyPr/>
          <a:lstStyle>
            <a:lvl1pPr marL="228600" indent="-228600">
              <a:buFontTx/>
              <a:buBlip>
                <a:blip r:embed="rId2"/>
              </a:buBlip>
              <a:defRPr>
                <a:solidFill>
                  <a:srgbClr val="707173"/>
                </a:solidFill>
              </a:defRPr>
            </a:lvl1pPr>
            <a:lvl2pPr marL="685800" indent="-228600">
              <a:buFontTx/>
              <a:buBlip>
                <a:blip r:embed="rId2"/>
              </a:buBlip>
              <a:defRPr>
                <a:solidFill>
                  <a:srgbClr val="707173"/>
                </a:solidFill>
              </a:defRPr>
            </a:lvl2pPr>
            <a:lvl3pPr marL="1143000" indent="-228600">
              <a:buFontTx/>
              <a:buBlip>
                <a:blip r:embed="rId2"/>
              </a:buBlip>
              <a:defRPr>
                <a:solidFill>
                  <a:srgbClr val="707173"/>
                </a:solidFill>
              </a:defRPr>
            </a:lvl3pPr>
            <a:lvl4pPr marL="1600200" indent="-228600">
              <a:buFontTx/>
              <a:buBlip>
                <a:blip r:embed="rId2"/>
              </a:buBlip>
              <a:defRPr>
                <a:solidFill>
                  <a:srgbClr val="707173"/>
                </a:solidFill>
              </a:defRPr>
            </a:lvl4pPr>
            <a:lvl5pPr marL="2057400" indent="-228600">
              <a:buFontTx/>
              <a:buBlip>
                <a:blip r:embed="rId2"/>
              </a:buBlip>
              <a:defRPr>
                <a:solidFill>
                  <a:srgbClr val="7071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1472" y="255446"/>
            <a:ext cx="2057400" cy="258633"/>
          </a:xfrm>
          <a:prstGeom prst="rect">
            <a:avLst/>
          </a:prstGeom>
        </p:spPr>
        <p:txBody>
          <a:bodyPr/>
          <a:lstStyle>
            <a:lvl1pPr>
              <a:defRPr sz="1100" b="1" i="0">
                <a:latin typeface="Myriad Pro" charset="0"/>
                <a:ea typeface="Myriad Pro" charset="0"/>
                <a:cs typeface="Myriad Pro" charset="0"/>
              </a:defRPr>
            </a:lvl1pPr>
          </a:lstStyle>
          <a:p>
            <a:r>
              <a:rPr lang="en-US" dirty="0">
                <a:solidFill>
                  <a:srgbClr val="E77A32"/>
                </a:solidFill>
              </a:rPr>
              <a:t>01. </a:t>
            </a:r>
            <a:r>
              <a:rPr lang="en-US" b="0" dirty="0">
                <a:solidFill>
                  <a:srgbClr val="2A2D31"/>
                </a:solidFill>
                <a:latin typeface="Myriad Pro Light" charset="0"/>
                <a:ea typeface="Myriad Pro Light" charset="0"/>
                <a:cs typeface="Myriad Pro Light" charset="0"/>
              </a:rPr>
              <a:t>Title.</a:t>
            </a:r>
            <a:r>
              <a:rPr lang="en-US" b="0" dirty="0">
                <a:solidFill>
                  <a:schemeClr val="bg1"/>
                </a:solidFill>
                <a:latin typeface="Myriad Pro Light" charset="0"/>
                <a:ea typeface="Myriad Pro Light" charset="0"/>
                <a:cs typeface="Myriad Pro Light" charset="0"/>
              </a:rPr>
              <a:t> </a:t>
            </a:r>
            <a:r>
              <a:rPr lang="en-US" b="0" dirty="0" err="1">
                <a:solidFill>
                  <a:srgbClr val="707173"/>
                </a:solidFill>
                <a:latin typeface="Myriad Pro Light" charset="0"/>
                <a:ea typeface="Myriad Pro Light" charset="0"/>
                <a:cs typeface="Myriad Pro Light" charset="0"/>
              </a:rPr>
              <a:t>Subheader</a:t>
            </a:r>
            <a:r>
              <a:rPr lang="en-US" b="0" dirty="0">
                <a:solidFill>
                  <a:srgbClr val="707173"/>
                </a:solidFill>
                <a:latin typeface="Myriad Pro Light" charset="0"/>
                <a:ea typeface="Myriad Pro Light" charset="0"/>
                <a:cs typeface="Myriad Pro Light" charset="0"/>
              </a:rPr>
              <a:t>.</a:t>
            </a:r>
          </a:p>
        </p:txBody>
      </p:sp>
    </p:spTree>
    <p:extLst>
      <p:ext uri="{BB962C8B-B14F-4D97-AF65-F5344CB8AC3E}">
        <p14:creationId xmlns:p14="http://schemas.microsoft.com/office/powerpoint/2010/main" val="52206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5BBA-92EF-33E2-1F99-C9AAD33CEEC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25588AA-82F8-0C37-5E6B-6F02170243A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7D11E2-C4CF-2375-EEEE-070DDB30FCDF}"/>
              </a:ext>
            </a:extLst>
          </p:cNvPr>
          <p:cNvSpPr>
            <a:spLocks noGrp="1"/>
          </p:cNvSpPr>
          <p:nvPr>
            <p:ph type="dt" sz="half" idx="10"/>
          </p:nvPr>
        </p:nvSpPr>
        <p:spPr/>
        <p:txBody>
          <a:bodyPr/>
          <a:lstStyle/>
          <a:p>
            <a:fld id="{9E7D3A8D-7639-433B-930B-A29B0E3AFF4C}" type="datetimeFigureOut">
              <a:rPr lang="en-GB" smtClean="0"/>
              <a:t>03/11/2024</a:t>
            </a:fld>
            <a:endParaRPr lang="en-GB"/>
          </a:p>
        </p:txBody>
      </p:sp>
      <p:sp>
        <p:nvSpPr>
          <p:cNvPr id="5" name="Footer Placeholder 4">
            <a:extLst>
              <a:ext uri="{FF2B5EF4-FFF2-40B4-BE49-F238E27FC236}">
                <a16:creationId xmlns:a16="http://schemas.microsoft.com/office/drawing/2014/main" id="{C25D036D-E13C-C43D-086B-6D4C48C3B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BE0AF5-ACC0-6647-7282-5C6C1B5C56A0}"/>
              </a:ext>
            </a:extLst>
          </p:cNvPr>
          <p:cNvSpPr>
            <a:spLocks noGrp="1"/>
          </p:cNvSpPr>
          <p:nvPr>
            <p:ph type="sldNum" sz="quarter" idx="12"/>
          </p:nvPr>
        </p:nvSpPr>
        <p:spPr/>
        <p:txBody>
          <a:bodyPr/>
          <a:lstStyle/>
          <a:p>
            <a:fld id="{6002656F-5D1B-4D52-B029-2848D9E6E642}" type="slidenum">
              <a:rPr lang="en-GB" smtClean="0"/>
              <a:t>‹#›</a:t>
            </a:fld>
            <a:endParaRPr lang="en-GB"/>
          </a:p>
        </p:txBody>
      </p:sp>
    </p:spTree>
    <p:extLst>
      <p:ext uri="{BB962C8B-B14F-4D97-AF65-F5344CB8AC3E}">
        <p14:creationId xmlns:p14="http://schemas.microsoft.com/office/powerpoint/2010/main" val="1491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 oran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7556" y="1475855"/>
            <a:ext cx="8421309" cy="4505755"/>
          </a:xfrm>
          <a:prstGeom prst="rect">
            <a:avLst/>
          </a:prstGeom>
        </p:spPr>
        <p:txBody>
          <a:bodyPr/>
          <a:lstStyle>
            <a:lvl1pPr>
              <a:defRPr baseline="0">
                <a:solidFill>
                  <a:srgbClr val="292A4D"/>
                </a:solidFill>
                <a:latin typeface="Trebuchet MS" charset="0"/>
                <a:ea typeface="Trebuchet MS" charset="0"/>
                <a:cs typeface="Trebuchet MS" charset="0"/>
              </a:defRPr>
            </a:lvl1pPr>
            <a:lvl2pPr>
              <a:defRPr baseline="0">
                <a:solidFill>
                  <a:srgbClr val="292A4D"/>
                </a:solidFill>
                <a:latin typeface="Trebuchet MS" charset="0"/>
                <a:ea typeface="Trebuchet MS" charset="0"/>
                <a:cs typeface="Trebuchet MS" charset="0"/>
              </a:defRPr>
            </a:lvl2pPr>
            <a:lvl3pPr>
              <a:defRPr baseline="0">
                <a:solidFill>
                  <a:srgbClr val="292A4D"/>
                </a:solidFill>
                <a:latin typeface="Trebuchet MS" charset="0"/>
                <a:ea typeface="Trebuchet MS" charset="0"/>
                <a:cs typeface="Trebuchet MS" charset="0"/>
              </a:defRPr>
            </a:lvl3pPr>
            <a:lvl4pPr>
              <a:defRPr baseline="0">
                <a:solidFill>
                  <a:srgbClr val="292A4D"/>
                </a:solidFill>
                <a:latin typeface="Trebuchet MS" charset="0"/>
                <a:ea typeface="Trebuchet MS" charset="0"/>
                <a:cs typeface="Trebuchet MS" charset="0"/>
              </a:defRPr>
            </a:lvl4pPr>
            <a:lvl5pPr>
              <a:defRPr baseline="0">
                <a:solidFill>
                  <a:srgbClr val="292A4D"/>
                </a:solidFill>
                <a:latin typeface="Trebuchet MS" charset="0"/>
                <a:ea typeface="Trebuchet MS" charset="0"/>
                <a:cs typeface="Trebuchet M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397336" y="545519"/>
            <a:ext cx="8421528" cy="918502"/>
          </a:xfrm>
          <a:prstGeom prst="rect">
            <a:avLst/>
          </a:prstGeom>
        </p:spPr>
        <p:txBody>
          <a:bodyPr/>
          <a:lstStyle>
            <a:lvl1pPr>
              <a:defRPr baseline="0">
                <a:solidFill>
                  <a:srgbClr val="FF9100"/>
                </a:solidFill>
                <a:latin typeface="Trebuchet MS" charset="0"/>
                <a:ea typeface="Trebuchet MS" charset="0"/>
                <a:cs typeface="Trebuchet MS" charset="0"/>
              </a:defRPr>
            </a:lvl1pPr>
          </a:lstStyle>
          <a:p>
            <a:r>
              <a:rPr lang="en-US" dirty="0"/>
              <a:t>Click to edit Master title style</a:t>
            </a:r>
          </a:p>
        </p:txBody>
      </p:sp>
    </p:spTree>
    <p:extLst>
      <p:ext uri="{BB962C8B-B14F-4D97-AF65-F5344CB8AC3E}">
        <p14:creationId xmlns:p14="http://schemas.microsoft.com/office/powerpoint/2010/main" val="15096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46271" y="659470"/>
            <a:ext cx="7848085" cy="1325563"/>
          </a:xfrm>
        </p:spPr>
        <p:txBody>
          <a:bodyPr/>
          <a:lstStyle>
            <a:lvl1pPr>
              <a:defRPr>
                <a:solidFill>
                  <a:schemeClr val="bg1"/>
                </a:solidFill>
                <a:latin typeface="Myriad Pro" charset="0"/>
                <a:ea typeface="Myriad Pro" charset="0"/>
                <a:cs typeface="Myriad Pro" charset="0"/>
              </a:defRPr>
            </a:lvl1pPr>
          </a:lstStyle>
          <a:p>
            <a:r>
              <a:rPr lang="en-US" dirty="0"/>
              <a:t>Click to edit Master title style</a:t>
            </a:r>
          </a:p>
        </p:txBody>
      </p:sp>
      <p:sp>
        <p:nvSpPr>
          <p:cNvPr id="9" name="Content Placeholder 2"/>
          <p:cNvSpPr>
            <a:spLocks noGrp="1"/>
          </p:cNvSpPr>
          <p:nvPr>
            <p:ph idx="1"/>
          </p:nvPr>
        </p:nvSpPr>
        <p:spPr>
          <a:xfrm>
            <a:off x="546271" y="2130425"/>
            <a:ext cx="7848085" cy="4351338"/>
          </a:xfrm>
        </p:spPr>
        <p:txBody>
          <a:bodyPr/>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1472" y="255446"/>
            <a:ext cx="2057400" cy="258633"/>
          </a:xfrm>
          <a:prstGeom prst="rect">
            <a:avLst/>
          </a:prstGeom>
        </p:spPr>
        <p:txBody>
          <a:bodyPr/>
          <a:lstStyle>
            <a:lvl1pPr>
              <a:defRPr sz="1100" b="1" i="0">
                <a:latin typeface="Myriad Pro" charset="0"/>
                <a:ea typeface="Myriad Pro" charset="0"/>
                <a:cs typeface="Myriad Pro" charset="0"/>
              </a:defRPr>
            </a:lvl1pPr>
          </a:lstStyle>
          <a:p>
            <a:r>
              <a:rPr lang="en-US" dirty="0">
                <a:solidFill>
                  <a:srgbClr val="E77A32"/>
                </a:solidFill>
              </a:rPr>
              <a:t>01. </a:t>
            </a:r>
            <a:r>
              <a:rPr lang="en-US" b="0" dirty="0">
                <a:solidFill>
                  <a:schemeClr val="bg1"/>
                </a:solidFill>
                <a:latin typeface="Myriad Pro Light" charset="0"/>
                <a:ea typeface="Myriad Pro Light" charset="0"/>
                <a:cs typeface="Myriad Pro Light" charset="0"/>
              </a:rPr>
              <a:t>Title. </a:t>
            </a:r>
            <a:r>
              <a:rPr lang="en-US" b="0" dirty="0" err="1">
                <a:solidFill>
                  <a:srgbClr val="707173"/>
                </a:solidFill>
                <a:latin typeface="Myriad Pro Light" charset="0"/>
                <a:ea typeface="Myriad Pro Light" charset="0"/>
                <a:cs typeface="Myriad Pro Light" charset="0"/>
              </a:rPr>
              <a:t>Subheader</a:t>
            </a:r>
            <a:r>
              <a:rPr lang="en-US" b="0" dirty="0">
                <a:solidFill>
                  <a:srgbClr val="707173"/>
                </a:solidFill>
                <a:latin typeface="Myriad Pro Light" charset="0"/>
                <a:ea typeface="Myriad Pro Light" charset="0"/>
                <a:cs typeface="Myriad Pro Light" charset="0"/>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6271" y="1993271"/>
            <a:ext cx="3867150" cy="4351338"/>
          </a:xfrm>
        </p:spPr>
        <p:txBody>
          <a:bodyPr/>
          <a:lstStyle>
            <a:lvl1pPr marL="228600" indent="-228600">
              <a:buFontTx/>
              <a:buBlip>
                <a:blip r:embed="rId2"/>
              </a:buBlip>
              <a:defRPr sz="2000">
                <a:solidFill>
                  <a:srgbClr val="707173"/>
                </a:solidFill>
              </a:defRPr>
            </a:lvl1pPr>
            <a:lvl2pPr marL="685800" indent="-228600">
              <a:buFontTx/>
              <a:buBlip>
                <a:blip r:embed="rId2"/>
              </a:buBlip>
              <a:defRPr sz="1800">
                <a:solidFill>
                  <a:srgbClr val="707173"/>
                </a:solidFill>
              </a:defRPr>
            </a:lvl2pPr>
            <a:lvl3pPr marL="1143000" indent="-228600">
              <a:buFontTx/>
              <a:buBlip>
                <a:blip r:embed="rId2"/>
              </a:buBlip>
              <a:defRPr sz="1600">
                <a:solidFill>
                  <a:srgbClr val="707173"/>
                </a:solidFill>
              </a:defRPr>
            </a:lvl3pPr>
            <a:lvl4pPr marL="1600200" indent="-228600">
              <a:buFontTx/>
              <a:buBlip>
                <a:blip r:embed="rId2"/>
              </a:buBlip>
              <a:defRPr sz="1400">
                <a:solidFill>
                  <a:srgbClr val="707173"/>
                </a:solidFill>
              </a:defRPr>
            </a:lvl4pPr>
            <a:lvl5pPr marL="2057400" indent="-228600">
              <a:buFontTx/>
              <a:buBlip>
                <a:blip r:embed="rId2"/>
              </a:buBlip>
              <a:defRPr sz="1200">
                <a:solidFill>
                  <a:srgbClr val="7071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546272" y="667708"/>
            <a:ext cx="3867150" cy="1325563"/>
          </a:xfrm>
        </p:spPr>
        <p:txBody>
          <a:bodyPr>
            <a:normAutofit/>
          </a:bodyPr>
          <a:lstStyle>
            <a:lvl1pPr>
              <a:defRPr sz="3000">
                <a:solidFill>
                  <a:srgbClr val="2A2D31"/>
                </a:solidFill>
                <a:latin typeface="Myriad Pro" charset="0"/>
                <a:ea typeface="Myriad Pro" charset="0"/>
                <a:cs typeface="Myriad Pro" charset="0"/>
              </a:defRPr>
            </a:lvl1pPr>
          </a:lstStyle>
          <a:p>
            <a:r>
              <a:rPr lang="en-US" dirty="0"/>
              <a:t>Click to edit Master title style</a:t>
            </a:r>
          </a:p>
        </p:txBody>
      </p:sp>
      <p:sp>
        <p:nvSpPr>
          <p:cNvPr id="11" name="Date Placeholder 3"/>
          <p:cNvSpPr>
            <a:spLocks noGrp="1"/>
          </p:cNvSpPr>
          <p:nvPr>
            <p:ph type="dt" sz="half" idx="10"/>
          </p:nvPr>
        </p:nvSpPr>
        <p:spPr>
          <a:xfrm>
            <a:off x="241472" y="255446"/>
            <a:ext cx="2057400" cy="258633"/>
          </a:xfrm>
          <a:prstGeom prst="rect">
            <a:avLst/>
          </a:prstGeom>
        </p:spPr>
        <p:txBody>
          <a:bodyPr/>
          <a:lstStyle>
            <a:lvl1pPr>
              <a:defRPr sz="1100" b="1" i="0">
                <a:latin typeface="Myriad Pro" charset="0"/>
                <a:ea typeface="Myriad Pro" charset="0"/>
                <a:cs typeface="Myriad Pro" charset="0"/>
              </a:defRPr>
            </a:lvl1pPr>
          </a:lstStyle>
          <a:p>
            <a:r>
              <a:rPr lang="en-US" dirty="0">
                <a:solidFill>
                  <a:srgbClr val="E77A32"/>
                </a:solidFill>
              </a:rPr>
              <a:t>01. </a:t>
            </a:r>
            <a:r>
              <a:rPr lang="en-US" b="0" dirty="0">
                <a:solidFill>
                  <a:srgbClr val="2A2D31"/>
                </a:solidFill>
                <a:latin typeface="Myriad Pro Light" charset="0"/>
                <a:ea typeface="Myriad Pro Light" charset="0"/>
                <a:cs typeface="Myriad Pro Light" charset="0"/>
              </a:rPr>
              <a:t>Title.</a:t>
            </a:r>
            <a:r>
              <a:rPr lang="en-US" b="0" dirty="0">
                <a:solidFill>
                  <a:schemeClr val="bg1"/>
                </a:solidFill>
                <a:latin typeface="Myriad Pro Light" charset="0"/>
                <a:ea typeface="Myriad Pro Light" charset="0"/>
                <a:cs typeface="Myriad Pro Light" charset="0"/>
              </a:rPr>
              <a:t> </a:t>
            </a:r>
            <a:r>
              <a:rPr lang="en-US" b="0" dirty="0" err="1">
                <a:solidFill>
                  <a:srgbClr val="707173"/>
                </a:solidFill>
                <a:latin typeface="Myriad Pro Light" charset="0"/>
                <a:ea typeface="Myriad Pro Light" charset="0"/>
                <a:cs typeface="Myriad Pro Light" charset="0"/>
              </a:rPr>
              <a:t>Subheader</a:t>
            </a:r>
            <a:r>
              <a:rPr lang="en-US" b="0" dirty="0">
                <a:solidFill>
                  <a:srgbClr val="707173"/>
                </a:solidFill>
                <a:latin typeface="Myriad Pro Light" charset="0"/>
                <a:ea typeface="Myriad Pro Light" charset="0"/>
                <a:cs typeface="Myriad Pro Light" charset="0"/>
              </a:rPr>
              <a:t>.</a:t>
            </a:r>
          </a:p>
        </p:txBody>
      </p:sp>
      <p:sp>
        <p:nvSpPr>
          <p:cNvPr id="13" name="Rectangle 12"/>
          <p:cNvSpPr/>
          <p:nvPr userDrawn="1"/>
        </p:nvSpPr>
        <p:spPr>
          <a:xfrm>
            <a:off x="4413420" y="0"/>
            <a:ext cx="473057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Content Placeholder 2"/>
          <p:cNvSpPr>
            <a:spLocks noGrp="1"/>
          </p:cNvSpPr>
          <p:nvPr>
            <p:ph sz="half" idx="11"/>
          </p:nvPr>
        </p:nvSpPr>
        <p:spPr>
          <a:xfrm>
            <a:off x="4413422" y="667708"/>
            <a:ext cx="4730578" cy="5676901"/>
          </a:xfrm>
          <a:solidFill>
            <a:schemeClr val="bg1"/>
          </a:solidFill>
        </p:spPr>
        <p:txBody>
          <a:bodyPr/>
          <a:lstStyle>
            <a:lvl1pPr marL="228600" indent="-228600">
              <a:buFontTx/>
              <a:buBlip>
                <a:blip r:embed="rId2"/>
              </a:buBlip>
              <a:defRPr>
                <a:solidFill>
                  <a:srgbClr val="707173"/>
                </a:solidFill>
              </a:defRPr>
            </a:lvl1pPr>
            <a:lvl2pPr marL="685800" indent="-228600">
              <a:buFontTx/>
              <a:buBlip>
                <a:blip r:embed="rId2"/>
              </a:buBlip>
              <a:defRPr>
                <a:solidFill>
                  <a:srgbClr val="707173"/>
                </a:solidFill>
              </a:defRPr>
            </a:lvl2pPr>
            <a:lvl3pPr marL="1143000" indent="-228600">
              <a:buFontTx/>
              <a:buBlip>
                <a:blip r:embed="rId2"/>
              </a:buBlip>
              <a:defRPr>
                <a:solidFill>
                  <a:srgbClr val="707173"/>
                </a:solidFill>
              </a:defRPr>
            </a:lvl3pPr>
            <a:lvl4pPr marL="1600200" indent="-228600">
              <a:buFontTx/>
              <a:buBlip>
                <a:blip r:embed="rId2"/>
              </a:buBlip>
              <a:defRPr>
                <a:solidFill>
                  <a:srgbClr val="707173"/>
                </a:solidFill>
              </a:defRPr>
            </a:lvl4pPr>
            <a:lvl5pPr marL="2057400" indent="-228600">
              <a:buFontTx/>
              <a:buBlip>
                <a:blip r:embed="rId2"/>
              </a:buBlip>
              <a:defRPr>
                <a:solidFill>
                  <a:srgbClr val="707173"/>
                </a:solidFill>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66585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6D6CDB-6E98-8146-B826-2C499A087F1C}" type="datetimeFigureOut">
              <a:rPr lang="en-US" smtClean="0"/>
              <a:t>11/3/24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A3F43A-FE27-7247-B898-803A8C3C79E8}" type="slidenum">
              <a:rPr lang="en-US" smtClean="0"/>
              <a:t>‹#›</a:t>
            </a:fld>
            <a:endParaRPr lang="en-US"/>
          </a:p>
        </p:txBody>
      </p:sp>
    </p:spTree>
    <p:extLst>
      <p:ext uri="{BB962C8B-B14F-4D97-AF65-F5344CB8AC3E}">
        <p14:creationId xmlns:p14="http://schemas.microsoft.com/office/powerpoint/2010/main" val="1311554324"/>
      </p:ext>
    </p:extLst>
  </p:cSld>
  <p:clrMap bg1="lt1" tx1="dk1" bg2="lt2" tx2="dk2" accent1="accent1" accent2="accent2" accent3="accent3" accent4="accent4" accent5="accent5" accent6="accent6" hlink="hlink" folHlink="folHlink"/>
  <p:sldLayoutIdLst>
    <p:sldLayoutId id="214748383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8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8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BB5C8-782C-F140-92A5-23D388ADA08F}" type="datetimeFigureOut">
              <a:rPr lang="en-US" smtClean="0"/>
              <a:t>11/3/24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1BBA6-D4B5-9C43-93A7-5B2FA0230A4D}" type="slidenum">
              <a:rPr lang="en-US" smtClean="0"/>
              <a:t>‹#›</a:t>
            </a:fld>
            <a:endParaRPr lang="en-US"/>
          </a:p>
        </p:txBody>
      </p:sp>
    </p:spTree>
    <p:extLst>
      <p:ext uri="{BB962C8B-B14F-4D97-AF65-F5344CB8AC3E}">
        <p14:creationId xmlns:p14="http://schemas.microsoft.com/office/powerpoint/2010/main" val="1736381438"/>
      </p:ext>
    </p:extLst>
  </p:cSld>
  <p:clrMap bg1="lt1" tx1="dk1" bg2="lt2" tx2="dk2" accent1="accent1" accent2="accent2" accent3="accent3" accent4="accent4" accent5="accent5" accent6="accent6" hlink="hlink" folHlink="folHlink"/>
  <p:sldLayoutIdLst>
    <p:sldLayoutId id="21474838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04E39-7728-244B-B1A3-3E66E51558E0}" type="datetimeFigureOut">
              <a:rPr lang="en-US" smtClean="0"/>
              <a:t>11/3/24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B4202-48A6-4C48-8B15-FD9F6CC363B4}" type="slidenum">
              <a:rPr lang="en-US" smtClean="0"/>
              <a:t>‹#›</a:t>
            </a:fld>
            <a:endParaRPr lang="en-US"/>
          </a:p>
        </p:txBody>
      </p:sp>
    </p:spTree>
    <p:extLst>
      <p:ext uri="{BB962C8B-B14F-4D97-AF65-F5344CB8AC3E}">
        <p14:creationId xmlns:p14="http://schemas.microsoft.com/office/powerpoint/2010/main" val="1894643203"/>
      </p:ext>
    </p:extLst>
  </p:cSld>
  <p:clrMap bg1="lt1" tx1="dk1" bg2="lt2" tx2="dk2" accent1="accent1" accent2="accent2" accent3="accent3" accent4="accent4" accent5="accent5" accent6="accent6" hlink="hlink" folHlink="folHlink"/>
  <p:sldLayoutIdLst>
    <p:sldLayoutId id="2147483846" r:id="rId1"/>
    <p:sldLayoutId id="2147483854" r:id="rId2"/>
    <p:sldLayoutId id="21474838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04E39-7728-244B-B1A3-3E66E51558E0}" type="datetimeFigureOut">
              <a:rPr lang="en-US" smtClean="0"/>
              <a:t>11/3/24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B4202-48A6-4C48-8B15-FD9F6CC363B4}" type="slidenum">
              <a:rPr lang="en-US" smtClean="0"/>
              <a:t>‹#›</a:t>
            </a:fld>
            <a:endParaRPr lang="en-US"/>
          </a:p>
        </p:txBody>
      </p:sp>
    </p:spTree>
    <p:extLst>
      <p:ext uri="{BB962C8B-B14F-4D97-AF65-F5344CB8AC3E}">
        <p14:creationId xmlns:p14="http://schemas.microsoft.com/office/powerpoint/2010/main" val="104169672"/>
      </p:ext>
    </p:extLst>
  </p:cSld>
  <p:clrMap bg1="lt1" tx1="dk1" bg2="lt2" tx2="dk2" accent1="accent1" accent2="accent2" accent3="accent3" accent4="accent4" accent5="accent5" accent6="accent6" hlink="hlink" folHlink="folHlink"/>
  <p:sldLayoutIdLst>
    <p:sldLayoutId id="21474838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090E9-886C-0E40-BCDC-4AB736A64E9F}" type="datetimeFigureOut">
              <a:rPr lang="en-US" smtClean="0"/>
              <a:t>11/3/24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272E5-00AE-7349-A324-1859E92D852A}" type="slidenum">
              <a:rPr lang="en-US" smtClean="0"/>
              <a:t>‹#›</a:t>
            </a:fld>
            <a:endParaRPr lang="en-US"/>
          </a:p>
        </p:txBody>
      </p:sp>
      <p:sp>
        <p:nvSpPr>
          <p:cNvPr id="7" name="Date Placeholder 3"/>
          <p:cNvSpPr txBox="1">
            <a:spLocks/>
          </p:cNvSpPr>
          <p:nvPr userDrawn="1"/>
        </p:nvSpPr>
        <p:spPr>
          <a:xfrm>
            <a:off x="241472" y="255446"/>
            <a:ext cx="2057400" cy="258633"/>
          </a:xfrm>
          <a:prstGeom prst="rect">
            <a:avLst/>
          </a:prstGeom>
        </p:spPr>
        <p:txBody>
          <a:bodyPr/>
          <a:lstStyle>
            <a:defPPr>
              <a:defRPr lang="en-US"/>
            </a:defPPr>
            <a:lvl1pPr marL="0" algn="l" defTabSz="914400" rtl="0" eaLnBrk="1" latinLnBrk="0" hangingPunct="1">
              <a:defRPr sz="1100" b="1" i="0" kern="1200">
                <a:solidFill>
                  <a:schemeClr val="tx1"/>
                </a:solidFill>
                <a:latin typeface="Myriad Pro" charset="0"/>
                <a:ea typeface="Myriad Pro" charset="0"/>
                <a:cs typeface="Myriad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E77A32"/>
                </a:solidFill>
              </a:rPr>
              <a:t>01. </a:t>
            </a:r>
            <a:r>
              <a:rPr lang="en-US" b="0">
                <a:solidFill>
                  <a:srgbClr val="2A2D31"/>
                </a:solidFill>
                <a:latin typeface="Myriad Pro Light" charset="0"/>
                <a:ea typeface="Myriad Pro Light" charset="0"/>
                <a:cs typeface="Myriad Pro Light" charset="0"/>
              </a:rPr>
              <a:t>Title.</a:t>
            </a:r>
            <a:r>
              <a:rPr lang="en-US" b="0">
                <a:solidFill>
                  <a:schemeClr val="bg1"/>
                </a:solidFill>
                <a:latin typeface="Myriad Pro Light" charset="0"/>
                <a:ea typeface="Myriad Pro Light" charset="0"/>
                <a:cs typeface="Myriad Pro Light" charset="0"/>
              </a:rPr>
              <a:t> </a:t>
            </a:r>
            <a:r>
              <a:rPr lang="en-US" b="0">
                <a:solidFill>
                  <a:srgbClr val="707173"/>
                </a:solidFill>
                <a:latin typeface="Myriad Pro Light" charset="0"/>
                <a:ea typeface="Myriad Pro Light" charset="0"/>
                <a:cs typeface="Myriad Pro Light" charset="0"/>
              </a:rPr>
              <a:t>Subheader.</a:t>
            </a:r>
            <a:endParaRPr lang="en-US" b="0" dirty="0">
              <a:solidFill>
                <a:srgbClr val="707173"/>
              </a:solidFill>
              <a:latin typeface="Myriad Pro Light" charset="0"/>
              <a:ea typeface="Myriad Pro Light" charset="0"/>
              <a:cs typeface="Myriad Pro Light"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9CAE-17A0-4328-C798-3CB3E8540196}"/>
              </a:ext>
            </a:extLst>
          </p:cNvPr>
          <p:cNvSpPr>
            <a:spLocks noGrp="1"/>
          </p:cNvSpPr>
          <p:nvPr>
            <p:ph type="ctrTitle"/>
          </p:nvPr>
        </p:nvSpPr>
        <p:spPr/>
        <p:txBody>
          <a:bodyPr/>
          <a:lstStyle/>
          <a:p>
            <a:r>
              <a:rPr lang="en-GB" dirty="0"/>
              <a:t>Coaching approaches in Addiction</a:t>
            </a:r>
          </a:p>
        </p:txBody>
      </p:sp>
      <p:sp>
        <p:nvSpPr>
          <p:cNvPr id="3" name="Subtitle 2">
            <a:extLst>
              <a:ext uri="{FF2B5EF4-FFF2-40B4-BE49-F238E27FC236}">
                <a16:creationId xmlns:a16="http://schemas.microsoft.com/office/drawing/2014/main" id="{619F1219-8623-7CA3-EE33-259EC66ED7FC}"/>
              </a:ext>
            </a:extLst>
          </p:cNvPr>
          <p:cNvSpPr>
            <a:spLocks noGrp="1"/>
          </p:cNvSpPr>
          <p:nvPr>
            <p:ph type="subTitle" idx="1"/>
          </p:nvPr>
        </p:nvSpPr>
        <p:spPr/>
        <p:txBody>
          <a:bodyPr>
            <a:normAutofit/>
          </a:bodyPr>
          <a:lstStyle/>
          <a:p>
            <a:r>
              <a:rPr lang="en-GB" sz="3000" dirty="0"/>
              <a:t>Raising our awareness &amp; understanding </a:t>
            </a:r>
          </a:p>
          <a:p>
            <a:endParaRPr lang="en-GB" sz="3000" dirty="0"/>
          </a:p>
          <a:p>
            <a:r>
              <a:rPr lang="en-GB" sz="3000" dirty="0"/>
              <a:t>Holly Crosby</a:t>
            </a:r>
          </a:p>
        </p:txBody>
      </p:sp>
    </p:spTree>
    <p:extLst>
      <p:ext uri="{BB962C8B-B14F-4D97-AF65-F5344CB8AC3E}">
        <p14:creationId xmlns:p14="http://schemas.microsoft.com/office/powerpoint/2010/main" val="44435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5EC5-C823-5DBC-BA40-206DD8B8F092}"/>
              </a:ext>
            </a:extLst>
          </p:cNvPr>
          <p:cNvSpPr>
            <a:spLocks noGrp="1"/>
          </p:cNvSpPr>
          <p:nvPr>
            <p:ph type="title"/>
          </p:nvPr>
        </p:nvSpPr>
        <p:spPr>
          <a:xfrm>
            <a:off x="534413" y="1273353"/>
            <a:ext cx="7886700" cy="994172"/>
          </a:xfrm>
        </p:spPr>
        <p:txBody>
          <a:bodyPr/>
          <a:lstStyle/>
          <a:p>
            <a:pPr algn="ctr"/>
            <a:r>
              <a:rPr lang="en-GB" dirty="0"/>
              <a:t>Addiction</a:t>
            </a:r>
          </a:p>
        </p:txBody>
      </p:sp>
      <p:sp>
        <p:nvSpPr>
          <p:cNvPr id="3" name="Content Placeholder 2">
            <a:extLst>
              <a:ext uri="{FF2B5EF4-FFF2-40B4-BE49-F238E27FC236}">
                <a16:creationId xmlns:a16="http://schemas.microsoft.com/office/drawing/2014/main" id="{AC71E8D4-BC33-2D53-2C2D-0C8501EA2A89}"/>
              </a:ext>
            </a:extLst>
          </p:cNvPr>
          <p:cNvSpPr>
            <a:spLocks noGrp="1"/>
          </p:cNvSpPr>
          <p:nvPr>
            <p:ph idx="1"/>
          </p:nvPr>
        </p:nvSpPr>
        <p:spPr>
          <a:xfrm>
            <a:off x="722887" y="2150614"/>
            <a:ext cx="7698226" cy="3526497"/>
          </a:xfrm>
        </p:spPr>
        <p:txBody>
          <a:bodyPr>
            <a:normAutofit lnSpcReduction="10000"/>
          </a:bodyPr>
          <a:lstStyle/>
          <a:p>
            <a:pPr marL="0" indent="0" algn="ctr">
              <a:buNone/>
            </a:pPr>
            <a:endParaRPr lang="en-GB" b="1" dirty="0"/>
          </a:p>
          <a:p>
            <a:pPr marL="0" indent="0" algn="ctr">
              <a:buNone/>
            </a:pPr>
            <a:endParaRPr lang="en-GB" b="1" dirty="0"/>
          </a:p>
          <a:p>
            <a:pPr marL="0" indent="0" algn="ctr">
              <a:buNone/>
            </a:pPr>
            <a:r>
              <a:rPr lang="en-GB" b="1" dirty="0"/>
              <a:t>What do we mean by addiction? </a:t>
            </a:r>
          </a:p>
          <a:p>
            <a:pPr marL="0" indent="0" algn="ctr">
              <a:buNone/>
            </a:pPr>
            <a:endParaRPr lang="en-GB" b="1" dirty="0"/>
          </a:p>
          <a:p>
            <a:pPr marL="0" indent="0" algn="ctr">
              <a:buNone/>
            </a:pPr>
            <a:r>
              <a:rPr lang="en-GB" dirty="0"/>
              <a:t>When we no longer have control over using the substance or in the activity. Without it we can have ‘withdrawal symptoms’ both mentally and physically. </a:t>
            </a:r>
            <a:endParaRPr lang="en-GB" b="1" dirty="0"/>
          </a:p>
          <a:p>
            <a:pPr marL="0" indent="0" algn="ctr">
              <a:buNone/>
            </a:pPr>
            <a:endParaRPr lang="en-GB" b="1" dirty="0"/>
          </a:p>
        </p:txBody>
      </p:sp>
      <p:pic>
        <p:nvPicPr>
          <p:cNvPr id="4" name="Picture 3">
            <a:extLst>
              <a:ext uri="{FF2B5EF4-FFF2-40B4-BE49-F238E27FC236}">
                <a16:creationId xmlns:a16="http://schemas.microsoft.com/office/drawing/2014/main" id="{E9591D5A-C6D5-3C2B-51F1-273510D69B32}"/>
              </a:ext>
            </a:extLst>
          </p:cNvPr>
          <p:cNvPicPr>
            <a:picLocks noChangeAspect="1"/>
          </p:cNvPicPr>
          <p:nvPr/>
        </p:nvPicPr>
        <p:blipFill>
          <a:blip r:embed="rId3"/>
          <a:stretch>
            <a:fillRect/>
          </a:stretch>
        </p:blipFill>
        <p:spPr>
          <a:xfrm>
            <a:off x="546271" y="6198530"/>
            <a:ext cx="2527300" cy="355600"/>
          </a:xfrm>
          <a:prstGeom prst="rect">
            <a:avLst/>
          </a:prstGeom>
        </p:spPr>
      </p:pic>
    </p:spTree>
    <p:extLst>
      <p:ext uri="{BB962C8B-B14F-4D97-AF65-F5344CB8AC3E}">
        <p14:creationId xmlns:p14="http://schemas.microsoft.com/office/powerpoint/2010/main" val="74725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Phone Android photo and picture">
            <a:extLst>
              <a:ext uri="{FF2B5EF4-FFF2-40B4-BE49-F238E27FC236}">
                <a16:creationId xmlns:a16="http://schemas.microsoft.com/office/drawing/2014/main" id="{DE3F876F-2258-B384-E4F6-FF8C286B2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028" y="3794988"/>
            <a:ext cx="3159252" cy="20140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Shopping Fashion photo and picture">
            <a:extLst>
              <a:ext uri="{FF2B5EF4-FFF2-40B4-BE49-F238E27FC236}">
                <a16:creationId xmlns:a16="http://schemas.microsoft.com/office/drawing/2014/main" id="{D7AF52E7-0913-B513-5E15-2721E6B694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97" r="2091" b="14347"/>
          <a:stretch/>
        </p:blipFill>
        <p:spPr bwMode="auto">
          <a:xfrm>
            <a:off x="5935058" y="1084330"/>
            <a:ext cx="2394870" cy="27397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Dumbbells Shoes photo and picture">
            <a:extLst>
              <a:ext uri="{FF2B5EF4-FFF2-40B4-BE49-F238E27FC236}">
                <a16:creationId xmlns:a16="http://schemas.microsoft.com/office/drawing/2014/main" id="{71FE72AD-8CA2-CD7E-1CAF-6B32ECB357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24" y="1048989"/>
            <a:ext cx="3143250" cy="2097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Medications Tablets photo and picture">
            <a:extLst>
              <a:ext uri="{FF2B5EF4-FFF2-40B4-BE49-F238E27FC236}">
                <a16:creationId xmlns:a16="http://schemas.microsoft.com/office/drawing/2014/main" id="{82E56CC4-A184-EFAA-488C-5BE173CD8E66}"/>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294854" y="1439771"/>
            <a:ext cx="2763080" cy="18434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bottles of alcohol on a shelf&#10;&#10;Description automatically generated">
            <a:extLst>
              <a:ext uri="{FF2B5EF4-FFF2-40B4-BE49-F238E27FC236}">
                <a16:creationId xmlns:a16="http://schemas.microsoft.com/office/drawing/2014/main" id="{ED2DD0C1-5EF8-F1BF-582B-FCF5DFD8C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6789" y="3574737"/>
            <a:ext cx="2922650" cy="1947672"/>
          </a:xfrm>
          <a:prstGeom prst="rect">
            <a:avLst/>
          </a:prstGeom>
        </p:spPr>
      </p:pic>
      <p:pic>
        <p:nvPicPr>
          <p:cNvPr id="1028" name="Picture 4" descr="Free Cards Game photo and picture">
            <a:extLst>
              <a:ext uri="{FF2B5EF4-FFF2-40B4-BE49-F238E27FC236}">
                <a16:creationId xmlns:a16="http://schemas.microsoft.com/office/drawing/2014/main" id="{2D90B70B-A2DC-566C-A0C5-E6C304A65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610" y="3063013"/>
            <a:ext cx="2446020" cy="16319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39D002-A6F1-2EC2-C4DB-5A15B188AC02}"/>
              </a:ext>
            </a:extLst>
          </p:cNvPr>
          <p:cNvPicPr>
            <a:picLocks noChangeAspect="1"/>
          </p:cNvPicPr>
          <p:nvPr/>
        </p:nvPicPr>
        <p:blipFill>
          <a:blip r:embed="rId9"/>
          <a:stretch>
            <a:fillRect/>
          </a:stretch>
        </p:blipFill>
        <p:spPr>
          <a:xfrm>
            <a:off x="546271" y="6198530"/>
            <a:ext cx="2527300" cy="355600"/>
          </a:xfrm>
          <a:prstGeom prst="rect">
            <a:avLst/>
          </a:prstGeom>
        </p:spPr>
      </p:pic>
    </p:spTree>
    <p:extLst>
      <p:ext uri="{BB962C8B-B14F-4D97-AF65-F5344CB8AC3E}">
        <p14:creationId xmlns:p14="http://schemas.microsoft.com/office/powerpoint/2010/main" val="84357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EAE6-FBCE-948C-ACCF-BE11080DFEAE}"/>
              </a:ext>
            </a:extLst>
          </p:cNvPr>
          <p:cNvSpPr>
            <a:spLocks noGrp="1"/>
          </p:cNvSpPr>
          <p:nvPr>
            <p:ph type="title"/>
          </p:nvPr>
        </p:nvSpPr>
        <p:spPr/>
        <p:txBody>
          <a:bodyPr/>
          <a:lstStyle/>
          <a:p>
            <a:pPr algn="ctr"/>
            <a:r>
              <a:rPr lang="en-GB" dirty="0"/>
              <a:t>Addiction</a:t>
            </a:r>
          </a:p>
        </p:txBody>
      </p:sp>
      <p:sp>
        <p:nvSpPr>
          <p:cNvPr id="5" name="TextBox 4">
            <a:extLst>
              <a:ext uri="{FF2B5EF4-FFF2-40B4-BE49-F238E27FC236}">
                <a16:creationId xmlns:a16="http://schemas.microsoft.com/office/drawing/2014/main" id="{8CC1A231-E771-FC43-E194-6B6F306CCF8F}"/>
              </a:ext>
            </a:extLst>
          </p:cNvPr>
          <p:cNvSpPr txBox="1"/>
          <p:nvPr/>
        </p:nvSpPr>
        <p:spPr>
          <a:xfrm>
            <a:off x="744774" y="1895088"/>
            <a:ext cx="7654452" cy="3647152"/>
          </a:xfrm>
          <a:prstGeom prst="rect">
            <a:avLst/>
          </a:prstGeom>
          <a:noFill/>
        </p:spPr>
        <p:txBody>
          <a:bodyPr wrap="square">
            <a:spAutoFit/>
          </a:bodyPr>
          <a:lstStyle/>
          <a:p>
            <a:pPr algn="ctr"/>
            <a:endParaRPr lang="en-GB" sz="2100" b="1" dirty="0"/>
          </a:p>
          <a:p>
            <a:pPr algn="ctr"/>
            <a:r>
              <a:rPr lang="en-GB" sz="2100" b="1" dirty="0"/>
              <a:t>Dependence : Physical &amp; Psychological </a:t>
            </a:r>
          </a:p>
          <a:p>
            <a:pPr algn="ctr"/>
            <a:endParaRPr lang="en-GB" sz="2100" b="1" dirty="0"/>
          </a:p>
          <a:p>
            <a:pPr algn="ctr"/>
            <a:r>
              <a:rPr lang="en-GB" sz="2100" dirty="0"/>
              <a:t>Physical - sweating, shaking, hallucinations etc.</a:t>
            </a:r>
          </a:p>
          <a:p>
            <a:pPr algn="ctr"/>
            <a:r>
              <a:rPr lang="en-GB" sz="2100" dirty="0"/>
              <a:t>Psychological – feel you need it to relax, de-stress etc. </a:t>
            </a:r>
          </a:p>
          <a:p>
            <a:pPr algn="ctr"/>
            <a:endParaRPr lang="en-GB" sz="2100" b="1" dirty="0"/>
          </a:p>
          <a:p>
            <a:pPr algn="ctr"/>
            <a:r>
              <a:rPr lang="en-GB" sz="2100" b="1" dirty="0"/>
              <a:t>What is Tolerance? </a:t>
            </a:r>
          </a:p>
          <a:p>
            <a:pPr algn="ctr"/>
            <a:endParaRPr lang="en-GB" sz="2100" b="1" dirty="0"/>
          </a:p>
          <a:p>
            <a:pPr algn="ctr"/>
            <a:r>
              <a:rPr lang="en-GB" sz="2100" dirty="0"/>
              <a:t>Ou body becomes used to what we are exposing it too and in turn it needs more for the same effect</a:t>
            </a:r>
          </a:p>
          <a:p>
            <a:pPr algn="ctr"/>
            <a:endParaRPr lang="en-GB" sz="2100" b="1" dirty="0"/>
          </a:p>
        </p:txBody>
      </p:sp>
      <p:pic>
        <p:nvPicPr>
          <p:cNvPr id="4" name="Picture 3">
            <a:extLst>
              <a:ext uri="{FF2B5EF4-FFF2-40B4-BE49-F238E27FC236}">
                <a16:creationId xmlns:a16="http://schemas.microsoft.com/office/drawing/2014/main" id="{4F4A9A7F-71B1-926D-4685-A1ABA5F4186C}"/>
              </a:ext>
            </a:extLst>
          </p:cNvPr>
          <p:cNvPicPr>
            <a:picLocks noChangeAspect="1"/>
          </p:cNvPicPr>
          <p:nvPr/>
        </p:nvPicPr>
        <p:blipFill>
          <a:blip r:embed="rId3"/>
          <a:stretch>
            <a:fillRect/>
          </a:stretch>
        </p:blipFill>
        <p:spPr>
          <a:xfrm>
            <a:off x="546271" y="6198530"/>
            <a:ext cx="2527300" cy="355600"/>
          </a:xfrm>
          <a:prstGeom prst="rect">
            <a:avLst/>
          </a:prstGeom>
        </p:spPr>
      </p:pic>
    </p:spTree>
    <p:extLst>
      <p:ext uri="{BB962C8B-B14F-4D97-AF65-F5344CB8AC3E}">
        <p14:creationId xmlns:p14="http://schemas.microsoft.com/office/powerpoint/2010/main" val="235058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A52C-10B3-E0F9-B82B-654C1CABB69D}"/>
              </a:ext>
            </a:extLst>
          </p:cNvPr>
          <p:cNvSpPr>
            <a:spLocks noGrp="1"/>
          </p:cNvSpPr>
          <p:nvPr>
            <p:ph type="title"/>
          </p:nvPr>
        </p:nvSpPr>
        <p:spPr/>
        <p:txBody>
          <a:bodyPr/>
          <a:lstStyle/>
          <a:p>
            <a:pPr algn="ctr"/>
            <a:r>
              <a:rPr lang="en-GB" dirty="0"/>
              <a:t>Question</a:t>
            </a:r>
          </a:p>
        </p:txBody>
      </p:sp>
      <p:sp>
        <p:nvSpPr>
          <p:cNvPr id="3" name="Content Placeholder 2">
            <a:extLst>
              <a:ext uri="{FF2B5EF4-FFF2-40B4-BE49-F238E27FC236}">
                <a16:creationId xmlns:a16="http://schemas.microsoft.com/office/drawing/2014/main" id="{793E8CB2-E691-EF19-F39D-A6D13B96AFEF}"/>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b="1" dirty="0"/>
              <a:t>What stops people asking for help? </a:t>
            </a:r>
          </a:p>
          <a:p>
            <a:pPr marL="0" indent="0" algn="ctr">
              <a:buNone/>
            </a:pPr>
            <a:endParaRPr lang="en-GB" b="1" dirty="0"/>
          </a:p>
          <a:p>
            <a:pPr marL="0" indent="0" algn="ctr">
              <a:buNone/>
            </a:pPr>
            <a:r>
              <a:rPr lang="en-GB" b="1" dirty="0"/>
              <a:t>What are the risks of this?</a:t>
            </a:r>
          </a:p>
          <a:p>
            <a:pPr marL="0" indent="0" algn="ctr">
              <a:buNone/>
            </a:pPr>
            <a:endParaRPr lang="en-GB" dirty="0"/>
          </a:p>
          <a:p>
            <a:pPr marL="0" indent="0" algn="ctr">
              <a:buNone/>
            </a:pPr>
            <a:endParaRPr lang="en-GB" dirty="0"/>
          </a:p>
        </p:txBody>
      </p:sp>
      <p:pic>
        <p:nvPicPr>
          <p:cNvPr id="4" name="Picture 3">
            <a:extLst>
              <a:ext uri="{FF2B5EF4-FFF2-40B4-BE49-F238E27FC236}">
                <a16:creationId xmlns:a16="http://schemas.microsoft.com/office/drawing/2014/main" id="{59795B59-2436-5298-9D7E-A46ACC43ABA7}"/>
              </a:ext>
            </a:extLst>
          </p:cNvPr>
          <p:cNvPicPr>
            <a:picLocks noChangeAspect="1"/>
          </p:cNvPicPr>
          <p:nvPr/>
        </p:nvPicPr>
        <p:blipFill>
          <a:blip r:embed="rId3"/>
          <a:stretch>
            <a:fillRect/>
          </a:stretch>
        </p:blipFill>
        <p:spPr>
          <a:xfrm>
            <a:off x="546271" y="6198530"/>
            <a:ext cx="2527300" cy="355600"/>
          </a:xfrm>
          <a:prstGeom prst="rect">
            <a:avLst/>
          </a:prstGeom>
        </p:spPr>
      </p:pic>
    </p:spTree>
    <p:extLst>
      <p:ext uri="{BB962C8B-B14F-4D97-AF65-F5344CB8AC3E}">
        <p14:creationId xmlns:p14="http://schemas.microsoft.com/office/powerpoint/2010/main" val="136431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18D33-06A4-0048-A1E4-3A937395C9B4}"/>
              </a:ext>
            </a:extLst>
          </p:cNvPr>
          <p:cNvSpPr>
            <a:spLocks noGrp="1"/>
          </p:cNvSpPr>
          <p:nvPr>
            <p:ph type="body" sz="quarter" idx="10"/>
          </p:nvPr>
        </p:nvSpPr>
        <p:spPr>
          <a:xfrm>
            <a:off x="257539" y="1885950"/>
            <a:ext cx="2454488" cy="3974523"/>
          </a:xfrm>
        </p:spPr>
        <p:txBody>
          <a:bodyPr vert="horz" lIns="51435" tIns="25718" rIns="51435" bIns="25718" rtlCol="0" anchor="t">
            <a:normAutofit/>
          </a:bodyPr>
          <a:lstStyle/>
          <a:p>
            <a:pPr marL="0" indent="0" algn="ctr">
              <a:buNone/>
            </a:pPr>
            <a:r>
              <a:rPr lang="en-US" sz="1800" dirty="0">
                <a:latin typeface="+mn-lt"/>
              </a:rPr>
              <a:t>Transtheoretical model- Prochaska and DiClemente (1980's)</a:t>
            </a:r>
            <a:endParaRPr lang="en-US" dirty="0"/>
          </a:p>
          <a:p>
            <a:pPr marL="0" indent="0" algn="ctr">
              <a:buNone/>
            </a:pPr>
            <a:endParaRPr lang="en-US" sz="1800" dirty="0">
              <a:latin typeface="+mn-lt"/>
            </a:endParaRPr>
          </a:p>
          <a:p>
            <a:pPr marL="0" indent="0" algn="ctr">
              <a:buNone/>
            </a:pPr>
            <a:r>
              <a:rPr lang="en-US" sz="1800" dirty="0">
                <a:latin typeface="+mn-lt"/>
              </a:rPr>
              <a:t>Based on substance abuse </a:t>
            </a:r>
          </a:p>
          <a:p>
            <a:pPr marL="0" indent="0" algn="ctr">
              <a:buNone/>
            </a:pPr>
            <a:endParaRPr lang="en-US" sz="1800" dirty="0">
              <a:latin typeface="+mn-lt"/>
            </a:endParaRPr>
          </a:p>
          <a:p>
            <a:pPr marL="0" indent="0" algn="ctr">
              <a:buNone/>
            </a:pPr>
            <a:r>
              <a:rPr lang="en-US" sz="1800" dirty="0">
                <a:latin typeface="+mn-lt"/>
              </a:rPr>
              <a:t>Typically, someone with an alcohol addiction will go round 8 times before making a lasting change </a:t>
            </a:r>
          </a:p>
        </p:txBody>
      </p:sp>
      <p:sp>
        <p:nvSpPr>
          <p:cNvPr id="2" name="Title 1">
            <a:extLst>
              <a:ext uri="{FF2B5EF4-FFF2-40B4-BE49-F238E27FC236}">
                <a16:creationId xmlns:a16="http://schemas.microsoft.com/office/drawing/2014/main" id="{3C3D9EE5-63D0-D74B-8D97-BA04F60BC853}"/>
              </a:ext>
            </a:extLst>
          </p:cNvPr>
          <p:cNvSpPr>
            <a:spLocks noGrp="1"/>
          </p:cNvSpPr>
          <p:nvPr>
            <p:ph type="title"/>
          </p:nvPr>
        </p:nvSpPr>
        <p:spPr>
          <a:xfrm>
            <a:off x="1484784" y="968921"/>
            <a:ext cx="3203206" cy="777482"/>
          </a:xfrm>
        </p:spPr>
        <p:txBody>
          <a:bodyPr>
            <a:normAutofit/>
          </a:bodyPr>
          <a:lstStyle/>
          <a:p>
            <a:pPr algn="ctr"/>
            <a:r>
              <a:rPr lang="en-US" sz="2700" dirty="0">
                <a:latin typeface="+mn-lt"/>
              </a:rPr>
              <a:t>Cycle of Change</a:t>
            </a:r>
          </a:p>
        </p:txBody>
      </p:sp>
      <p:pic>
        <p:nvPicPr>
          <p:cNvPr id="6146" name="Picture 2" descr="Transtheoretical Model - Stages of Change | Transtheoretical model, Change  management, Theory of change">
            <a:extLst>
              <a:ext uri="{FF2B5EF4-FFF2-40B4-BE49-F238E27FC236}">
                <a16:creationId xmlns:a16="http://schemas.microsoft.com/office/drawing/2014/main" id="{98FD899E-F8CF-A043-9861-5D6AF02AA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785" y="1357663"/>
            <a:ext cx="4718452" cy="4142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4DBCEDE-8ADB-DF01-FBA8-435829A1A30F}"/>
              </a:ext>
            </a:extLst>
          </p:cNvPr>
          <p:cNvPicPr>
            <a:picLocks noChangeAspect="1"/>
          </p:cNvPicPr>
          <p:nvPr/>
        </p:nvPicPr>
        <p:blipFill>
          <a:blip r:embed="rId4"/>
          <a:stretch>
            <a:fillRect/>
          </a:stretch>
        </p:blipFill>
        <p:spPr>
          <a:xfrm>
            <a:off x="546271" y="6198530"/>
            <a:ext cx="2527300" cy="355600"/>
          </a:xfrm>
          <a:prstGeom prst="rect">
            <a:avLst/>
          </a:prstGeom>
        </p:spPr>
      </p:pic>
    </p:spTree>
    <p:extLst>
      <p:ext uri="{BB962C8B-B14F-4D97-AF65-F5344CB8AC3E}">
        <p14:creationId xmlns:p14="http://schemas.microsoft.com/office/powerpoint/2010/main" val="21368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51A42E12FC4FBB7EB721599258BF" ma:contentTypeVersion="14" ma:contentTypeDescription="Create a new document." ma:contentTypeScope="" ma:versionID="9ca721b37cf3c370248f7ea2a4dcf25e">
  <xsd:schema xmlns:xsd="http://www.w3.org/2001/XMLSchema" xmlns:xs="http://www.w3.org/2001/XMLSchema" xmlns:p="http://schemas.microsoft.com/office/2006/metadata/properties" xmlns:ns2="ad2ffb15-b0cd-4e9a-86fe-d29aeab90115" xmlns:ns3="351f06cf-7b54-4f2f-a81f-f24d174d73b7" targetNamespace="http://schemas.microsoft.com/office/2006/metadata/properties" ma:root="true" ma:fieldsID="25d65b2adb55bf20545796a489356c08" ns2:_="" ns3:_="">
    <xsd:import namespace="ad2ffb15-b0cd-4e9a-86fe-d29aeab90115"/>
    <xsd:import namespace="351f06cf-7b54-4f2f-a81f-f24d174d73b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2ffb15-b0cd-4e9a-86fe-d29aeab901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a8641ad-3525-4c9b-b2f2-f7454dd634d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1f06cf-7b54-4f2f-a81f-f24d174d73b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d7291f-f207-417b-8c07-39fd632154a2}" ma:internalName="TaxCatchAll" ma:showField="CatchAllData" ma:web="351f06cf-7b54-4f2f-a81f-f24d174d73b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2ffb15-b0cd-4e9a-86fe-d29aeab90115">
      <Terms xmlns="http://schemas.microsoft.com/office/infopath/2007/PartnerControls"/>
    </lcf76f155ced4ddcb4097134ff3c332f>
    <TaxCatchAll xmlns="351f06cf-7b54-4f2f-a81f-f24d174d73b7" xsi:nil="true"/>
  </documentManagement>
</p:properties>
</file>

<file path=customXml/itemProps1.xml><?xml version="1.0" encoding="utf-8"?>
<ds:datastoreItem xmlns:ds="http://schemas.openxmlformats.org/officeDocument/2006/customXml" ds:itemID="{0B64AFDC-7A86-409C-8E78-3363A7F46FC4}"/>
</file>

<file path=customXml/itemProps2.xml><?xml version="1.0" encoding="utf-8"?>
<ds:datastoreItem xmlns:ds="http://schemas.openxmlformats.org/officeDocument/2006/customXml" ds:itemID="{0B1A69B7-762D-46F5-8626-F5451DAD4A8B}"/>
</file>

<file path=customXml/itemProps3.xml><?xml version="1.0" encoding="utf-8"?>
<ds:datastoreItem xmlns:ds="http://schemas.openxmlformats.org/officeDocument/2006/customXml" ds:itemID="{A7027E48-D153-4280-936F-0631B73DB33E}"/>
</file>

<file path=docProps/app.xml><?xml version="1.0" encoding="utf-8"?>
<Properties xmlns="http://schemas.openxmlformats.org/officeDocument/2006/extended-properties" xmlns:vt="http://schemas.openxmlformats.org/officeDocument/2006/docPropsVTypes">
  <Template/>
  <TotalTime>412</TotalTime>
  <Words>694</Words>
  <Application>Microsoft Macintosh PowerPoint</Application>
  <PresentationFormat>On-screen Show (4:3)</PresentationFormat>
  <Paragraphs>78</Paragraphs>
  <Slides>6</Slides>
  <Notes>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6</vt:i4>
      </vt:variant>
    </vt:vector>
  </HeadingPairs>
  <TitlesOfParts>
    <vt:vector size="21" baseType="lpstr">
      <vt:lpstr>Aptos</vt:lpstr>
      <vt:lpstr>Arial</vt:lpstr>
      <vt:lpstr>Calibri</vt:lpstr>
      <vt:lpstr>Calibri Light</vt:lpstr>
      <vt:lpstr>Myriad Pro</vt:lpstr>
      <vt:lpstr>Myriad Pro Light</vt:lpstr>
      <vt:lpstr>Myriad Pro Semibold</vt:lpstr>
      <vt:lpstr>Trebuchet MS</vt:lpstr>
      <vt:lpstr>Office Theme</vt:lpstr>
      <vt:lpstr>1_Custom Design</vt:lpstr>
      <vt:lpstr>2_Custom Design</vt:lpstr>
      <vt:lpstr>Custom Design</vt:lpstr>
      <vt:lpstr>3_Custom Design</vt:lpstr>
      <vt:lpstr>5_Custom Design</vt:lpstr>
      <vt:lpstr>4_Custom Design</vt:lpstr>
      <vt:lpstr>Coaching approaches in Addiction</vt:lpstr>
      <vt:lpstr>Addiction</vt:lpstr>
      <vt:lpstr>PowerPoint Presentation</vt:lpstr>
      <vt:lpstr>Addiction</vt:lpstr>
      <vt:lpstr>Question</vt:lpstr>
      <vt:lpstr>Cycle of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Beavis</dc:creator>
  <cp:lastModifiedBy>Ollie Hart</cp:lastModifiedBy>
  <cp:revision>33</cp:revision>
  <dcterms:created xsi:type="dcterms:W3CDTF">2017-03-21T15:54:44Z</dcterms:created>
  <dcterms:modified xsi:type="dcterms:W3CDTF">2024-11-03T20:04:07Z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0x010100247051A42E12FC4FBB7EB721599258BF</vt:lpwstr>
  </property>
</Properties>
</file>