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99" r:id="rId2"/>
    <p:sldId id="1622" r:id="rId3"/>
    <p:sldId id="1623" r:id="rId4"/>
    <p:sldId id="1624" r:id="rId5"/>
    <p:sldId id="1625" r:id="rId6"/>
    <p:sldId id="1626" r:id="rId7"/>
    <p:sldId id="1627" r:id="rId8"/>
    <p:sldId id="1628" r:id="rId9"/>
    <p:sldId id="1629" r:id="rId10"/>
    <p:sldId id="1632" r:id="rId11"/>
    <p:sldId id="270" r:id="rId12"/>
    <p:sldId id="1634" r:id="rId13"/>
    <p:sldId id="324" r:id="rId14"/>
    <p:sldId id="1630" r:id="rId15"/>
    <p:sldId id="1631" r:id="rId16"/>
    <p:sldId id="163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73469" autoAdjust="0"/>
  </p:normalViewPr>
  <p:slideViewPr>
    <p:cSldViewPr snapToGrid="0">
      <p:cViewPr varScale="1">
        <p:scale>
          <a:sx n="92" d="100"/>
          <a:sy n="92" d="100"/>
        </p:scale>
        <p:origin x="1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F27D1-24AC-4D55-A2E9-168D611A5C48}" type="datetimeFigureOut">
              <a:rPr lang="en-GB" smtClean="0"/>
              <a:t>06/11/2024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05FB3-2745-4858-A3DF-A4EC5FBF0A73}" type="slidenum">
              <a:rPr lang="en-GB" smtClean="0"/>
              <a:t>‹#›</a:t>
            </a:fld>
            <a:endParaRPr lang="en-GB"/>
          </a:p>
        </p:txBody>
      </p:sp>
    </p:spTree>
    <p:extLst>
      <p:ext uri="{BB962C8B-B14F-4D97-AF65-F5344CB8AC3E}">
        <p14:creationId xmlns:p14="http://schemas.microsoft.com/office/powerpoint/2010/main" val="203437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824C26-9CD3-4E4C-BA10-993B893E225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760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1A7C-737D-D680-F9B7-D1A8F56AE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A80C8-AD74-A574-B392-8F45728AD1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3F5A6-7364-156F-9BDC-AE100F4BD3AA}"/>
              </a:ext>
            </a:extLst>
          </p:cNvPr>
          <p:cNvSpPr>
            <a:spLocks noGrp="1"/>
          </p:cNvSpPr>
          <p:nvPr>
            <p:ph type="body" idx="1"/>
          </p:nvPr>
        </p:nvSpPr>
        <p:spPr/>
        <p:txBody>
          <a:bodyPr/>
          <a:lstStyle/>
          <a:p>
            <a:r>
              <a:rPr lang="en-GB" dirty="0"/>
              <a:t>Caveat for parents/carers re turning phone off – may not always be possible</a:t>
            </a:r>
          </a:p>
          <a:p>
            <a:r>
              <a:rPr lang="en-GB" dirty="0"/>
              <a:t>Notifications – </a:t>
            </a:r>
            <a:r>
              <a:rPr lang="en-GB" dirty="0" err="1"/>
              <a:t>email,WhatsApp</a:t>
            </a:r>
            <a:r>
              <a:rPr lang="en-GB" dirty="0"/>
              <a:t> / Messages on own phone</a:t>
            </a:r>
          </a:p>
          <a:p>
            <a:endParaRPr lang="en-GB" dirty="0"/>
          </a:p>
          <a:p>
            <a:r>
              <a:rPr lang="en-GB" b="1" dirty="0"/>
              <a:t>Move away – tell story of woman with desk by printer and effectively in a corridor</a:t>
            </a:r>
          </a:p>
          <a:p>
            <a:endParaRPr lang="en-GB" b="1" dirty="0"/>
          </a:p>
          <a:p>
            <a:r>
              <a:rPr lang="en-GB" b="1" dirty="0"/>
              <a:t>Go into work earlier – caveat – not all the time – wellbeing</a:t>
            </a:r>
          </a:p>
          <a:p>
            <a:endParaRPr lang="en-GB" b="1" dirty="0"/>
          </a:p>
          <a:p>
            <a:r>
              <a:rPr lang="en-GB" b="1" dirty="0"/>
              <a:t>Not available – note on door – note in outlook – or you can tell people </a:t>
            </a:r>
          </a:p>
        </p:txBody>
      </p:sp>
      <p:sp>
        <p:nvSpPr>
          <p:cNvPr id="4" name="Slide Number Placeholder 3">
            <a:extLst>
              <a:ext uri="{FF2B5EF4-FFF2-40B4-BE49-F238E27FC236}">
                <a16:creationId xmlns:a16="http://schemas.microsoft.com/office/drawing/2014/main" id="{5CE5489F-416E-153E-C53C-0279E39B8BCA}"/>
              </a:ext>
            </a:extLst>
          </p:cNvPr>
          <p:cNvSpPr>
            <a:spLocks noGrp="1"/>
          </p:cNvSpPr>
          <p:nvPr>
            <p:ph type="sldNum" sz="quarter" idx="5"/>
          </p:nvPr>
        </p:nvSpPr>
        <p:spPr/>
        <p:txBody>
          <a:bodyPr/>
          <a:lstStyle/>
          <a:p>
            <a:fld id="{0C205FB3-2745-4858-A3DF-A4EC5FBF0A73}" type="slidenum">
              <a:rPr lang="en-GB" smtClean="0"/>
              <a:t>12</a:t>
            </a:fld>
            <a:endParaRPr lang="en-GB"/>
          </a:p>
        </p:txBody>
      </p:sp>
    </p:spTree>
    <p:extLst>
      <p:ext uri="{BB962C8B-B14F-4D97-AF65-F5344CB8AC3E}">
        <p14:creationId xmlns:p14="http://schemas.microsoft.com/office/powerpoint/2010/main" val="2472382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where you are expending your energy – mental or otherwise</a:t>
            </a:r>
          </a:p>
        </p:txBody>
      </p:sp>
      <p:sp>
        <p:nvSpPr>
          <p:cNvPr id="4" name="Slide Number Placeholder 3"/>
          <p:cNvSpPr>
            <a:spLocks noGrp="1"/>
          </p:cNvSpPr>
          <p:nvPr>
            <p:ph type="sldNum" sz="quarter" idx="5"/>
          </p:nvPr>
        </p:nvSpPr>
        <p:spPr/>
        <p:txBody>
          <a:bodyPr/>
          <a:lstStyle/>
          <a:p>
            <a:fld id="{0C205FB3-2745-4858-A3DF-A4EC5FBF0A73}" type="slidenum">
              <a:rPr lang="en-GB" smtClean="0"/>
              <a:t>13</a:t>
            </a:fld>
            <a:endParaRPr lang="en-GB"/>
          </a:p>
        </p:txBody>
      </p:sp>
    </p:spTree>
    <p:extLst>
      <p:ext uri="{BB962C8B-B14F-4D97-AF65-F5344CB8AC3E}">
        <p14:creationId xmlns:p14="http://schemas.microsoft.com/office/powerpoint/2010/main" val="2875403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me a wave if you’re an early bird… or a night owl? There are different times at which we feel our best.</a:t>
            </a:r>
          </a:p>
        </p:txBody>
      </p:sp>
      <p:sp>
        <p:nvSpPr>
          <p:cNvPr id="4" name="Slide Number Placeholder 3"/>
          <p:cNvSpPr>
            <a:spLocks noGrp="1"/>
          </p:cNvSpPr>
          <p:nvPr>
            <p:ph type="sldNum" sz="quarter" idx="5"/>
          </p:nvPr>
        </p:nvSpPr>
        <p:spPr/>
        <p:txBody>
          <a:bodyPr/>
          <a:lstStyle/>
          <a:p>
            <a:fld id="{0C205FB3-2745-4858-A3DF-A4EC5FBF0A73}" type="slidenum">
              <a:rPr lang="en-GB" smtClean="0"/>
              <a:t>15</a:t>
            </a:fld>
            <a:endParaRPr lang="en-GB"/>
          </a:p>
        </p:txBody>
      </p:sp>
    </p:spTree>
    <p:extLst>
      <p:ext uri="{BB962C8B-B14F-4D97-AF65-F5344CB8AC3E}">
        <p14:creationId xmlns:p14="http://schemas.microsoft.com/office/powerpoint/2010/main" val="165241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D2F46-9DD4-9DC5-AF9A-1D12AFB19A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F740F-6024-4E69-7BAD-A68935A4C0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B707B-2A9F-C3EC-F3A2-226C6C375818}"/>
              </a:ext>
            </a:extLst>
          </p:cNvPr>
          <p:cNvSpPr>
            <a:spLocks noGrp="1"/>
          </p:cNvSpPr>
          <p:nvPr>
            <p:ph type="body" idx="1"/>
          </p:nvPr>
        </p:nvSpPr>
        <p:spPr/>
        <p:txBody>
          <a:bodyPr/>
          <a:lstStyle/>
          <a:p>
            <a:endParaRPr lang="en-GB" b="1" dirty="0"/>
          </a:p>
        </p:txBody>
      </p:sp>
      <p:sp>
        <p:nvSpPr>
          <p:cNvPr id="4" name="Slide Number Placeholder 3">
            <a:extLst>
              <a:ext uri="{FF2B5EF4-FFF2-40B4-BE49-F238E27FC236}">
                <a16:creationId xmlns:a16="http://schemas.microsoft.com/office/drawing/2014/main" id="{2654FF50-7CB0-5368-85E8-C7C7A75A1EB4}"/>
              </a:ext>
            </a:extLst>
          </p:cNvPr>
          <p:cNvSpPr>
            <a:spLocks noGrp="1"/>
          </p:cNvSpPr>
          <p:nvPr>
            <p:ph type="sldNum" sz="quarter" idx="5"/>
          </p:nvPr>
        </p:nvSpPr>
        <p:spPr/>
        <p:txBody>
          <a:bodyPr/>
          <a:lstStyle/>
          <a:p>
            <a:fld id="{0C205FB3-2745-4858-A3DF-A4EC5FBF0A73}" type="slidenum">
              <a:rPr lang="en-GB" smtClean="0"/>
              <a:t>16</a:t>
            </a:fld>
            <a:endParaRPr lang="en-GB"/>
          </a:p>
        </p:txBody>
      </p:sp>
    </p:spTree>
    <p:extLst>
      <p:ext uri="{BB962C8B-B14F-4D97-AF65-F5344CB8AC3E}">
        <p14:creationId xmlns:p14="http://schemas.microsoft.com/office/powerpoint/2010/main" val="228395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205FB3-2745-4858-A3DF-A4EC5FBF0A73}" type="slidenum">
              <a:rPr lang="en-GB" smtClean="0"/>
              <a:t>2</a:t>
            </a:fld>
            <a:endParaRPr lang="en-GB"/>
          </a:p>
        </p:txBody>
      </p:sp>
    </p:spTree>
    <p:extLst>
      <p:ext uri="{BB962C8B-B14F-4D97-AF65-F5344CB8AC3E}">
        <p14:creationId xmlns:p14="http://schemas.microsoft.com/office/powerpoint/2010/main" val="283196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Needs question on </a:t>
            </a:r>
            <a:r>
              <a:rPr lang="en-GB" dirty="0" err="1"/>
              <a:t>Menti</a:t>
            </a:r>
            <a:endParaRPr lang="en-GB" dirty="0"/>
          </a:p>
        </p:txBody>
      </p:sp>
      <p:sp>
        <p:nvSpPr>
          <p:cNvPr id="4" name="Slide Number Placeholder 3"/>
          <p:cNvSpPr>
            <a:spLocks noGrp="1"/>
          </p:cNvSpPr>
          <p:nvPr>
            <p:ph type="sldNum" sz="quarter" idx="5"/>
          </p:nvPr>
        </p:nvSpPr>
        <p:spPr/>
        <p:txBody>
          <a:bodyPr/>
          <a:lstStyle/>
          <a:p>
            <a:fld id="{0C205FB3-2745-4858-A3DF-A4EC5FBF0A73}" type="slidenum">
              <a:rPr lang="en-GB" smtClean="0"/>
              <a:t>3</a:t>
            </a:fld>
            <a:endParaRPr lang="en-GB"/>
          </a:p>
        </p:txBody>
      </p:sp>
    </p:spTree>
    <p:extLst>
      <p:ext uri="{BB962C8B-B14F-4D97-AF65-F5344CB8AC3E}">
        <p14:creationId xmlns:p14="http://schemas.microsoft.com/office/powerpoint/2010/main" val="237387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altLang="en-US"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3916-DAD3-4568-AD7D-1FD8F831C55C}"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3483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Francesco </a:t>
            </a:r>
            <a:r>
              <a:rPr lang="en-GB" dirty="0" err="1"/>
              <a:t>Cirrillo</a:t>
            </a:r>
            <a:r>
              <a:rPr lang="en-GB" dirty="0"/>
              <a:t>, </a:t>
            </a:r>
            <a:r>
              <a:rPr lang="en-GB" dirty="0" err="1"/>
              <a:t>uni</a:t>
            </a:r>
            <a:r>
              <a:rPr lang="en-GB" dirty="0"/>
              <a:t> student, first used a tomato shaped timer – ‘any progress is good progress’</a:t>
            </a:r>
          </a:p>
          <a:p>
            <a:r>
              <a:rPr lang="en-GB" dirty="0"/>
              <a:t>Improves focus</a:t>
            </a:r>
          </a:p>
          <a:p>
            <a:r>
              <a:rPr lang="en-GB" dirty="0"/>
              <a:t>Minimises distractions</a:t>
            </a:r>
          </a:p>
          <a:p>
            <a:r>
              <a:rPr lang="en-GB" dirty="0"/>
              <a:t>Prevents burnout (regular breaks)</a:t>
            </a:r>
          </a:p>
          <a:p>
            <a:r>
              <a:rPr lang="en-GB" dirty="0"/>
              <a:t>Boost motivation</a:t>
            </a:r>
          </a:p>
        </p:txBody>
      </p:sp>
      <p:sp>
        <p:nvSpPr>
          <p:cNvPr id="4" name="Slide Number Placeholder 3"/>
          <p:cNvSpPr>
            <a:spLocks noGrp="1"/>
          </p:cNvSpPr>
          <p:nvPr>
            <p:ph type="sldNum" sz="quarter" idx="5"/>
          </p:nvPr>
        </p:nvSpPr>
        <p:spPr/>
        <p:txBody>
          <a:bodyPr/>
          <a:lstStyle/>
          <a:p>
            <a:fld id="{0C205FB3-2745-4858-A3DF-A4EC5FBF0A73}" type="slidenum">
              <a:rPr lang="en-GB" smtClean="0"/>
              <a:t>7</a:t>
            </a:fld>
            <a:endParaRPr lang="en-GB"/>
          </a:p>
        </p:txBody>
      </p:sp>
    </p:spTree>
    <p:extLst>
      <p:ext uri="{BB962C8B-B14F-4D97-AF65-F5344CB8AC3E}">
        <p14:creationId xmlns:p14="http://schemas.microsoft.com/office/powerpoint/2010/main" val="78064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GB" dirty="0"/>
              <a:t>Reduces risk associated with lists if priorities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C3916-DAD3-4568-AD7D-1FD8F831C55C}"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294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British historian Cyril Northcote Parkinson became famous for the phrase “work expands so as to fill the time available for its completion.” In other words, the amount of time you give yourself to complete a specific task is the amount of time it will take you to complete that task.</a:t>
            </a:r>
          </a:p>
          <a:p>
            <a:pPr marL="0" indent="0" algn="l">
              <a:buNone/>
            </a:pPr>
            <a:r>
              <a:rPr lang="en-GB" b="1" i="0" dirty="0">
                <a:solidFill>
                  <a:srgbClr val="000000"/>
                </a:solidFill>
                <a:effectLst/>
              </a:rPr>
              <a:t>How it works:</a:t>
            </a:r>
            <a:endParaRPr lang="en-GB" b="0" i="0" dirty="0">
              <a:solidFill>
                <a:srgbClr val="000000"/>
              </a:solidFill>
              <a:effectLst/>
            </a:endParaRPr>
          </a:p>
          <a:p>
            <a:pPr marL="0" indent="0" algn="l">
              <a:buNone/>
            </a:pPr>
            <a:r>
              <a:rPr lang="en-GB" b="1" i="0" dirty="0">
                <a:solidFill>
                  <a:srgbClr val="000000"/>
                </a:solidFill>
                <a:effectLst/>
              </a:rPr>
              <a:t>Try working without a computer charger.</a:t>
            </a:r>
            <a:r>
              <a:rPr lang="en-GB" b="0" i="0" dirty="0">
                <a:solidFill>
                  <a:srgbClr val="000000"/>
                </a:solidFill>
                <a:effectLst/>
              </a:rPr>
              <a:t> This will force you to finish a project before your computer dies. </a:t>
            </a:r>
          </a:p>
          <a:p>
            <a:pPr marL="0" indent="0" algn="l">
              <a:buNone/>
            </a:pPr>
            <a:r>
              <a:rPr lang="en-GB" b="1" i="0" dirty="0">
                <a:solidFill>
                  <a:srgbClr val="000000"/>
                </a:solidFill>
                <a:effectLst/>
              </a:rPr>
              <a:t>Get it done early.</a:t>
            </a:r>
            <a:r>
              <a:rPr lang="en-GB" b="0" i="0" dirty="0">
                <a:solidFill>
                  <a:srgbClr val="000000"/>
                </a:solidFill>
                <a:effectLst/>
              </a:rPr>
              <a:t> Instead of finishing an essay by midnight, try to get it done by noon. </a:t>
            </a:r>
          </a:p>
          <a:p>
            <a:pPr marL="0" indent="0" algn="l">
              <a:buNone/>
            </a:pPr>
            <a:r>
              <a:rPr lang="en-GB" b="1" i="0" dirty="0">
                <a:solidFill>
                  <a:srgbClr val="000000"/>
                </a:solidFill>
                <a:effectLst/>
              </a:rPr>
              <a:t>Set a deadline. </a:t>
            </a:r>
            <a:r>
              <a:rPr lang="en-GB" b="0" i="0" dirty="0">
                <a:solidFill>
                  <a:srgbClr val="000000"/>
                </a:solidFill>
                <a:effectLst/>
              </a:rPr>
              <a:t>Give yourself a set time to do something—and then cut it in half.</a:t>
            </a:r>
          </a:p>
          <a:p>
            <a:pPr marL="0" indent="0" algn="l">
              <a:buNone/>
            </a:pPr>
            <a:r>
              <a:rPr lang="en-GB" b="1" i="0" dirty="0">
                <a:solidFill>
                  <a:srgbClr val="000000"/>
                </a:solidFill>
                <a:effectLst/>
              </a:rPr>
              <a:t>Limit time for tasks.</a:t>
            </a:r>
            <a:r>
              <a:rPr lang="en-GB" b="0" i="0" dirty="0">
                <a:solidFill>
                  <a:srgbClr val="000000"/>
                </a:solidFill>
                <a:effectLst/>
              </a:rPr>
              <a:t> Give yourself only 20 minutes in the morning to answer emails.</a:t>
            </a:r>
          </a:p>
          <a:p>
            <a:pPr marL="0" indent="0" algn="l">
              <a:buNone/>
            </a:pPr>
            <a:endParaRPr lang="en-GB" b="0" i="0" dirty="0">
              <a:solidFill>
                <a:srgbClr val="000000"/>
              </a:solidFill>
              <a:effectLst/>
            </a:endParaRPr>
          </a:p>
          <a:p>
            <a:pPr marL="0" indent="0" algn="l">
              <a:buNone/>
            </a:pPr>
            <a:r>
              <a:rPr lang="en-GB" b="1" i="0" dirty="0">
                <a:solidFill>
                  <a:srgbClr val="000000"/>
                </a:solidFill>
                <a:effectLst/>
              </a:rPr>
              <a:t>Types of people this works for:</a:t>
            </a:r>
            <a:endParaRPr lang="en-GB" b="0" i="0" dirty="0">
              <a:solidFill>
                <a:srgbClr val="000000"/>
              </a:solidFill>
              <a:effectLst/>
            </a:endParaRPr>
          </a:p>
          <a:p>
            <a:r>
              <a:rPr lang="en-GB" b="0" i="0" dirty="0">
                <a:solidFill>
                  <a:srgbClr val="000000"/>
                </a:solidFill>
                <a:effectLst/>
              </a:rPr>
              <a:t>Procrastinators</a:t>
            </a:r>
          </a:p>
          <a:p>
            <a:r>
              <a:rPr lang="en-GB" b="0" i="0" dirty="0">
                <a:solidFill>
                  <a:srgbClr val="000000"/>
                </a:solidFill>
                <a:effectLst/>
              </a:rPr>
              <a:t>People who work well under pressure</a:t>
            </a:r>
          </a:p>
          <a:p>
            <a:endParaRPr lang="en-GB" dirty="0"/>
          </a:p>
        </p:txBody>
      </p:sp>
      <p:sp>
        <p:nvSpPr>
          <p:cNvPr id="4" name="Slide Number Placeholder 3"/>
          <p:cNvSpPr>
            <a:spLocks noGrp="1"/>
          </p:cNvSpPr>
          <p:nvPr>
            <p:ph type="sldNum" sz="quarter" idx="5"/>
          </p:nvPr>
        </p:nvSpPr>
        <p:spPr/>
        <p:txBody>
          <a:bodyPr/>
          <a:lstStyle/>
          <a:p>
            <a:fld id="{0C205FB3-2745-4858-A3DF-A4EC5FBF0A73}" type="slidenum">
              <a:rPr lang="en-GB" smtClean="0"/>
              <a:t>9</a:t>
            </a:fld>
            <a:endParaRPr lang="en-GB"/>
          </a:p>
        </p:txBody>
      </p:sp>
    </p:spTree>
    <p:extLst>
      <p:ext uri="{BB962C8B-B14F-4D97-AF65-F5344CB8AC3E}">
        <p14:creationId xmlns:p14="http://schemas.microsoft.com/office/powerpoint/2010/main" val="381803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BC1E-6AFD-5A3E-B8E8-E46964E27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A880F-54DB-0CF8-4760-5060E29DF2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5926F-B1B0-C960-B7EC-7D4BB38A0FF1}"/>
              </a:ext>
            </a:extLst>
          </p:cNvPr>
          <p:cNvSpPr>
            <a:spLocks noGrp="1"/>
          </p:cNvSpPr>
          <p:nvPr>
            <p:ph type="body" idx="1"/>
          </p:nvPr>
        </p:nvSpPr>
        <p:spPr/>
        <p:txBody>
          <a:bodyPr/>
          <a:lstStyle/>
          <a:p>
            <a:pPr marL="0" marR="0" lvl="0" indent="0" algn="l" defTabSz="914400" rtl="0" eaLnBrk="1" fontAlgn="auto" latinLnBrk="0" hangingPunct="1">
              <a:lnSpc>
                <a:spcPct val="120000"/>
              </a:lnSpc>
              <a:spcBef>
                <a:spcPts val="600"/>
              </a:spcBef>
              <a:spcAft>
                <a:spcPts val="600"/>
              </a:spcAft>
              <a:buClrTx/>
              <a:buSzTx/>
              <a:buFontTx/>
              <a:buNone/>
              <a:tabLst/>
              <a:defRPr/>
            </a:pPr>
            <a:r>
              <a:rPr lang="en-GB" dirty="0">
                <a:solidFill>
                  <a:srgbClr val="000000"/>
                </a:solidFill>
              </a:rPr>
              <a:t>This theory helps you figure out what is useful and what is not useful in your daily life. It allows you to plan tasks with time to spare and set priorities for your day.</a:t>
            </a:r>
          </a:p>
          <a:p>
            <a:pPr marL="0" indent="0">
              <a:lnSpc>
                <a:spcPct val="120000"/>
              </a:lnSpc>
              <a:spcBef>
                <a:spcPts val="600"/>
              </a:spcBef>
              <a:spcAft>
                <a:spcPts val="600"/>
              </a:spcAft>
              <a:buNone/>
            </a:pPr>
            <a:endParaRPr lang="en-GB" b="1" dirty="0">
              <a:solidFill>
                <a:srgbClr val="000000"/>
              </a:solidFill>
            </a:endParaRPr>
          </a:p>
          <a:p>
            <a:pPr marL="0" marR="0" lvl="0" indent="0" algn="l" defTabSz="914400" rtl="0" eaLnBrk="1" fontAlgn="auto" latinLnBrk="0" hangingPunct="1">
              <a:lnSpc>
                <a:spcPct val="120000"/>
              </a:lnSpc>
              <a:spcBef>
                <a:spcPts val="600"/>
              </a:spcBef>
              <a:spcAft>
                <a:spcPts val="600"/>
              </a:spcAft>
              <a:buClrTx/>
              <a:buSzTx/>
              <a:buFontTx/>
              <a:buNone/>
              <a:tabLst/>
              <a:defRPr/>
            </a:pPr>
            <a:r>
              <a:rPr lang="en-GB" dirty="0">
                <a:solidFill>
                  <a:srgbClr val="000000"/>
                </a:solidFill>
              </a:rPr>
              <a:t>Begin by thinking about how your tasks for the day would fit into the above categories. </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GB" dirty="0">
                <a:solidFill>
                  <a:srgbClr val="000000"/>
                </a:solidFill>
              </a:rPr>
              <a:t>Then make a task list starting with the rocks and ending with sand (if time permits). Include an honest time estimate next to each. </a:t>
            </a:r>
          </a:p>
          <a:p>
            <a:pPr marL="0" marR="0" lvl="0" indent="0" algn="l" defTabSz="914400" rtl="0" eaLnBrk="1" fontAlgn="auto" latinLnBrk="0" hangingPunct="1">
              <a:lnSpc>
                <a:spcPct val="120000"/>
              </a:lnSpc>
              <a:spcBef>
                <a:spcPts val="600"/>
              </a:spcBef>
              <a:spcAft>
                <a:spcPts val="600"/>
              </a:spcAft>
              <a:buClrTx/>
              <a:buSzTx/>
              <a:buFontTx/>
              <a:buNone/>
              <a:tabLst/>
              <a:defRPr/>
            </a:pPr>
            <a:r>
              <a:rPr lang="en-GB" dirty="0">
                <a:solidFill>
                  <a:srgbClr val="000000"/>
                </a:solidFill>
              </a:rPr>
              <a:t>Try not to plan more than six hours of an eight-hour working day. This will leave buffer time for the pebbles and sand.</a:t>
            </a:r>
          </a:p>
          <a:p>
            <a:pPr marL="0" indent="0">
              <a:lnSpc>
                <a:spcPct val="120000"/>
              </a:lnSpc>
              <a:spcBef>
                <a:spcPts val="600"/>
              </a:spcBef>
              <a:spcAft>
                <a:spcPts val="600"/>
              </a:spcAft>
              <a:buNone/>
            </a:pPr>
            <a:endParaRPr lang="en-GB" b="1" dirty="0">
              <a:solidFill>
                <a:srgbClr val="000000"/>
              </a:solidFill>
            </a:endParaRPr>
          </a:p>
          <a:p>
            <a:pPr marL="0" indent="0">
              <a:lnSpc>
                <a:spcPct val="120000"/>
              </a:lnSpc>
              <a:spcBef>
                <a:spcPts val="600"/>
              </a:spcBef>
              <a:spcAft>
                <a:spcPts val="600"/>
              </a:spcAft>
              <a:buNone/>
            </a:pPr>
            <a:r>
              <a:rPr lang="en-GB" b="1" dirty="0">
                <a:solidFill>
                  <a:srgbClr val="000000"/>
                </a:solidFill>
              </a:rPr>
              <a:t>Types of people who will benefit from the Pickle Jar theory:</a:t>
            </a:r>
            <a:endParaRPr lang="en-GB" dirty="0">
              <a:solidFill>
                <a:srgbClr val="000000"/>
              </a:solidFill>
            </a:endParaRPr>
          </a:p>
          <a:p>
            <a:pPr>
              <a:lnSpc>
                <a:spcPct val="120000"/>
              </a:lnSpc>
              <a:spcBef>
                <a:spcPts val="600"/>
              </a:spcBef>
              <a:spcAft>
                <a:spcPts val="600"/>
              </a:spcAft>
            </a:pPr>
            <a:r>
              <a:rPr lang="en-GB" dirty="0">
                <a:solidFill>
                  <a:srgbClr val="000000"/>
                </a:solidFill>
              </a:rPr>
              <a:t>Visual people</a:t>
            </a:r>
          </a:p>
          <a:p>
            <a:pPr>
              <a:lnSpc>
                <a:spcPct val="120000"/>
              </a:lnSpc>
              <a:spcBef>
                <a:spcPts val="600"/>
              </a:spcBef>
              <a:spcAft>
                <a:spcPts val="600"/>
              </a:spcAft>
            </a:pPr>
            <a:r>
              <a:rPr lang="en-GB" dirty="0">
                <a:solidFill>
                  <a:srgbClr val="000000"/>
                </a:solidFill>
              </a:rPr>
              <a:t>Concrete thinkers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0CFAFABD-C626-7F60-FC94-06B0F60A2CB0}"/>
              </a:ext>
            </a:extLst>
          </p:cNvPr>
          <p:cNvSpPr>
            <a:spLocks noGrp="1"/>
          </p:cNvSpPr>
          <p:nvPr>
            <p:ph type="sldNum" sz="quarter" idx="5"/>
          </p:nvPr>
        </p:nvSpPr>
        <p:spPr/>
        <p:txBody>
          <a:bodyPr/>
          <a:lstStyle/>
          <a:p>
            <a:fld id="{0C205FB3-2745-4858-A3DF-A4EC5FBF0A73}" type="slidenum">
              <a:rPr lang="en-GB" smtClean="0"/>
              <a:t>10</a:t>
            </a:fld>
            <a:endParaRPr lang="en-GB"/>
          </a:p>
        </p:txBody>
      </p:sp>
    </p:spTree>
    <p:extLst>
      <p:ext uri="{BB962C8B-B14F-4D97-AF65-F5344CB8AC3E}">
        <p14:creationId xmlns:p14="http://schemas.microsoft.com/office/powerpoint/2010/main" val="1072430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Caveat for parents/carers re turning phone off – may not always be possible</a:t>
            </a:r>
          </a:p>
          <a:p>
            <a:r>
              <a:rPr lang="en-GB" dirty="0"/>
              <a:t>Notifications – </a:t>
            </a:r>
            <a:r>
              <a:rPr lang="en-GB" dirty="0" err="1"/>
              <a:t>email,WhatsApp</a:t>
            </a:r>
            <a:r>
              <a:rPr lang="en-GB" dirty="0"/>
              <a:t> / Messages on own phone</a:t>
            </a:r>
          </a:p>
          <a:p>
            <a:endParaRPr lang="en-GB" dirty="0"/>
          </a:p>
          <a:p>
            <a:r>
              <a:rPr lang="en-GB" b="1" dirty="0"/>
              <a:t>Move away – tell story of woman with desk by printer and effectively in a corridor</a:t>
            </a:r>
          </a:p>
          <a:p>
            <a:endParaRPr lang="en-GB" b="1" dirty="0"/>
          </a:p>
          <a:p>
            <a:r>
              <a:rPr lang="en-GB" b="1" dirty="0"/>
              <a:t>Go into work earlier – caveat – not all the time – wellbeing</a:t>
            </a:r>
          </a:p>
          <a:p>
            <a:endParaRPr lang="en-GB" b="1" dirty="0"/>
          </a:p>
          <a:p>
            <a:r>
              <a:rPr lang="en-GB" b="1" dirty="0"/>
              <a:t>Not available – note on door – note in outlook – or you can tell people </a:t>
            </a:r>
          </a:p>
        </p:txBody>
      </p:sp>
      <p:sp>
        <p:nvSpPr>
          <p:cNvPr id="4" name="Slide Number Placeholder 3"/>
          <p:cNvSpPr>
            <a:spLocks noGrp="1"/>
          </p:cNvSpPr>
          <p:nvPr>
            <p:ph type="sldNum" sz="quarter" idx="5"/>
          </p:nvPr>
        </p:nvSpPr>
        <p:spPr/>
        <p:txBody>
          <a:bodyPr/>
          <a:lstStyle/>
          <a:p>
            <a:fld id="{0C205FB3-2745-4858-A3DF-A4EC5FBF0A73}" type="slidenum">
              <a:rPr lang="en-GB" smtClean="0"/>
              <a:t>11</a:t>
            </a:fld>
            <a:endParaRPr lang="en-GB"/>
          </a:p>
        </p:txBody>
      </p:sp>
    </p:spTree>
    <p:extLst>
      <p:ext uri="{BB962C8B-B14F-4D97-AF65-F5344CB8AC3E}">
        <p14:creationId xmlns:p14="http://schemas.microsoft.com/office/powerpoint/2010/main" val="777153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728370" y="659483"/>
            <a:ext cx="10464113" cy="1325563"/>
          </a:xfrm>
        </p:spPr>
        <p:txBody>
          <a:bodyPr/>
          <a:lstStyle>
            <a:lvl1pPr>
              <a:defRPr>
                <a:solidFill>
                  <a:srgbClr val="2A2D31"/>
                </a:solidFill>
                <a:latin typeface="Myriad Pro" charset="0"/>
                <a:ea typeface="Myriad Pro" charset="0"/>
                <a:cs typeface="Myriad Pro" charset="0"/>
              </a:defRPr>
            </a:lvl1pPr>
          </a:lstStyle>
          <a:p>
            <a:r>
              <a:rPr lang="en-GB"/>
              <a:t>Click to edit Master title style</a:t>
            </a:r>
            <a:endParaRPr lang="en-US" dirty="0"/>
          </a:p>
        </p:txBody>
      </p:sp>
      <p:sp>
        <p:nvSpPr>
          <p:cNvPr id="9" name="Content Placeholder 2"/>
          <p:cNvSpPr>
            <a:spLocks noGrp="1"/>
          </p:cNvSpPr>
          <p:nvPr>
            <p:ph idx="1"/>
          </p:nvPr>
        </p:nvSpPr>
        <p:spPr>
          <a:xfrm>
            <a:off x="728370" y="2130425"/>
            <a:ext cx="10464113" cy="4351338"/>
          </a:xfrm>
        </p:spPr>
        <p:txBody>
          <a:bodyPr/>
          <a:lstStyle>
            <a:lvl1pPr marL="171438" indent="-171438">
              <a:buFontTx/>
              <a:buBlip>
                <a:blip r:embed="rId2"/>
              </a:buBlip>
              <a:defRPr>
                <a:solidFill>
                  <a:srgbClr val="707173"/>
                </a:solidFill>
              </a:defRPr>
            </a:lvl1pPr>
            <a:lvl2pPr marL="514313" indent="-171438">
              <a:buFontTx/>
              <a:buBlip>
                <a:blip r:embed="rId2"/>
              </a:buBlip>
              <a:defRPr>
                <a:solidFill>
                  <a:srgbClr val="707173"/>
                </a:solidFill>
              </a:defRPr>
            </a:lvl2pPr>
            <a:lvl3pPr marL="857186" indent="-171438">
              <a:buFontTx/>
              <a:buBlip>
                <a:blip r:embed="rId2"/>
              </a:buBlip>
              <a:defRPr>
                <a:solidFill>
                  <a:srgbClr val="707173"/>
                </a:solidFill>
              </a:defRPr>
            </a:lvl3pPr>
            <a:lvl4pPr marL="1200060" indent="-171438">
              <a:buFontTx/>
              <a:buBlip>
                <a:blip r:embed="rId2"/>
              </a:buBlip>
              <a:defRPr>
                <a:solidFill>
                  <a:srgbClr val="707173"/>
                </a:solidFill>
              </a:defRPr>
            </a:lvl4pPr>
            <a:lvl5pPr marL="1542935" indent="-171438">
              <a:buFontTx/>
              <a:buBlip>
                <a:blip r:embed="rId2"/>
              </a:buBlip>
              <a:defRPr>
                <a:solidFill>
                  <a:srgbClr val="70717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3"/>
          <p:cNvSpPr>
            <a:spLocks noGrp="1"/>
          </p:cNvSpPr>
          <p:nvPr>
            <p:ph type="dt" sz="half" idx="10"/>
          </p:nvPr>
        </p:nvSpPr>
        <p:spPr>
          <a:xfrm>
            <a:off x="321963" y="255459"/>
            <a:ext cx="2743200" cy="258633"/>
          </a:xfrm>
          <a:prstGeom prst="rect">
            <a:avLst/>
          </a:prstGeom>
        </p:spPr>
        <p:txBody>
          <a:bodyPr/>
          <a:lstStyle>
            <a:lvl1pPr>
              <a:defRPr sz="825" b="1" i="0">
                <a:latin typeface="Myriad Pro" charset="0"/>
                <a:ea typeface="Myriad Pro" charset="0"/>
                <a:cs typeface="Myriad Pro" charset="0"/>
              </a:defRPr>
            </a:lvl1pPr>
          </a:lstStyle>
          <a:p>
            <a:r>
              <a:rPr lang="en-US" dirty="0">
                <a:solidFill>
                  <a:srgbClr val="E77A32"/>
                </a:solidFill>
              </a:rPr>
              <a:t>01. </a:t>
            </a:r>
            <a:r>
              <a:rPr lang="en-US" b="0" dirty="0">
                <a:solidFill>
                  <a:srgbClr val="2A2D31"/>
                </a:solidFill>
                <a:latin typeface="Myriad Pro Light" charset="0"/>
                <a:ea typeface="Myriad Pro Light" charset="0"/>
                <a:cs typeface="Myriad Pro Light" charset="0"/>
              </a:rPr>
              <a:t>Title.</a:t>
            </a:r>
            <a:r>
              <a:rPr lang="en-US" b="0" dirty="0">
                <a:solidFill>
                  <a:schemeClr val="bg1"/>
                </a:solidFill>
                <a:latin typeface="Myriad Pro Light" charset="0"/>
                <a:ea typeface="Myriad Pro Light" charset="0"/>
                <a:cs typeface="Myriad Pro Light" charset="0"/>
              </a:rPr>
              <a:t> </a:t>
            </a:r>
            <a:r>
              <a:rPr lang="en-US" b="0" dirty="0" err="1">
                <a:solidFill>
                  <a:srgbClr val="707173"/>
                </a:solidFill>
                <a:latin typeface="Myriad Pro Light" charset="0"/>
                <a:ea typeface="Myriad Pro Light" charset="0"/>
                <a:cs typeface="Myriad Pro Light" charset="0"/>
              </a:rPr>
              <a:t>Subheader</a:t>
            </a:r>
            <a:r>
              <a:rPr lang="en-US" b="0" dirty="0">
                <a:solidFill>
                  <a:srgbClr val="707173"/>
                </a:solidFill>
                <a:latin typeface="Myriad Pro Light" charset="0"/>
                <a:ea typeface="Myriad Pro Light" charset="0"/>
                <a:cs typeface="Myriad Pro Light" charset="0"/>
              </a:rPr>
              <a:t>.</a:t>
            </a:r>
          </a:p>
        </p:txBody>
      </p:sp>
    </p:spTree>
    <p:extLst>
      <p:ext uri="{BB962C8B-B14F-4D97-AF65-F5344CB8AC3E}">
        <p14:creationId xmlns:p14="http://schemas.microsoft.com/office/powerpoint/2010/main" val="140230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2_Title Slid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76" name="image1.jpeg" descr="notabs.jpg"/>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77" name="Shape 77"/>
          <p:cNvSpPr/>
          <p:nvPr/>
        </p:nvSpPr>
        <p:spPr>
          <a:xfrm>
            <a:off x="191353" y="6534185"/>
            <a:ext cx="3860801" cy="173122"/>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nchor="ctr">
            <a:spAutoFit/>
          </a:bodyPr>
          <a:lstStyle>
            <a:lvl1pPr>
              <a:defRPr sz="900">
                <a:solidFill>
                  <a:srgbClr val="C6D9F1"/>
                </a:solidFill>
                <a:latin typeface="Calibri"/>
                <a:ea typeface="Calibri"/>
                <a:cs typeface="Calibri"/>
                <a:sym typeface="Calibri"/>
              </a:defRPr>
            </a:lvl1pPr>
          </a:lstStyle>
          <a:p>
            <a:r>
              <a:rPr sz="675"/>
              <a:t>Copyright © 2017. Insignia Health</a:t>
            </a:r>
          </a:p>
        </p:txBody>
      </p:sp>
      <p:sp>
        <p:nvSpPr>
          <p:cNvPr id="78" name="Shape 78"/>
          <p:cNvSpPr/>
          <p:nvPr/>
        </p:nvSpPr>
        <p:spPr>
          <a:xfrm>
            <a:off x="4368800" y="6477004"/>
            <a:ext cx="3657600" cy="207747"/>
          </a:xfrm>
          <a:prstGeom prst="rect">
            <a:avLst/>
          </a:prstGeom>
          <a:ln w="12700">
            <a:miter lim="400000"/>
          </a:ln>
          <a:extLst>
            <a:ext uri="{C572A759-6A51-4108-AA02-DFA0A04FC94B}">
              <ma14:wrappingTextBoxFlag xmlns:ma14="http://schemas.microsoft.com/office/mac/drawingml/2011/main" xmlns="" val="1"/>
            </a:ext>
          </a:extLst>
        </p:spPr>
        <p:txBody>
          <a:bodyPr lIns="34289" tIns="34289" rIns="34289" bIns="34289">
            <a:spAutoFit/>
          </a:bodyPr>
          <a:lstStyle>
            <a:lvl1pPr algn="ctr">
              <a:defRPr sz="1200">
                <a:solidFill>
                  <a:srgbClr val="B9CDE5"/>
                </a:solidFill>
                <a:latin typeface="Calibri"/>
                <a:ea typeface="Calibri"/>
                <a:cs typeface="Calibri"/>
                <a:sym typeface="Calibri"/>
              </a:defRPr>
            </a:lvl1pPr>
          </a:lstStyle>
          <a:p>
            <a:r>
              <a:rPr sz="900"/>
              <a:t>Proprietary &amp; Confidential</a:t>
            </a:r>
          </a:p>
        </p:txBody>
      </p:sp>
      <p:sp>
        <p:nvSpPr>
          <p:cNvPr id="79" name="Shape 79"/>
          <p:cNvSpPr>
            <a:spLocks noGrp="1"/>
          </p:cNvSpPr>
          <p:nvPr>
            <p:ph type="sldNum" sz="quarter" idx="2"/>
          </p:nvPr>
        </p:nvSpPr>
        <p:spPr>
          <a:xfrm>
            <a:off x="11414425" y="6421148"/>
            <a:ext cx="364872" cy="264253"/>
          </a:xfrm>
          <a:prstGeom prst="rect">
            <a:avLst/>
          </a:prstGeom>
        </p:spPr>
        <p:txBody>
          <a:bodyPr lIns="45718" tIns="45718" rIns="45718" bIns="45718"/>
          <a:lstStyle>
            <a:lvl1pPr algn="l" defTabSz="342875">
              <a:defRPr>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38443585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 oran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0075" y="1475855"/>
            <a:ext cx="11228412" cy="4505755"/>
          </a:xfrm>
          <a:prstGeom prst="rect">
            <a:avLst/>
          </a:prstGeom>
        </p:spPr>
        <p:txBody>
          <a:bodyPr/>
          <a:lstStyle>
            <a:lvl1pPr>
              <a:defRPr baseline="0">
                <a:solidFill>
                  <a:srgbClr val="292A4D"/>
                </a:solidFill>
                <a:latin typeface="Trebuchet MS" charset="0"/>
                <a:ea typeface="Trebuchet MS" charset="0"/>
                <a:cs typeface="Trebuchet MS" charset="0"/>
              </a:defRPr>
            </a:lvl1pPr>
            <a:lvl2pPr>
              <a:defRPr baseline="0">
                <a:solidFill>
                  <a:srgbClr val="292A4D"/>
                </a:solidFill>
                <a:latin typeface="Trebuchet MS" charset="0"/>
                <a:ea typeface="Trebuchet MS" charset="0"/>
                <a:cs typeface="Trebuchet MS" charset="0"/>
              </a:defRPr>
            </a:lvl2pPr>
            <a:lvl3pPr>
              <a:defRPr baseline="0">
                <a:solidFill>
                  <a:srgbClr val="292A4D"/>
                </a:solidFill>
                <a:latin typeface="Trebuchet MS" charset="0"/>
                <a:ea typeface="Trebuchet MS" charset="0"/>
                <a:cs typeface="Trebuchet MS" charset="0"/>
              </a:defRPr>
            </a:lvl3pPr>
            <a:lvl4pPr>
              <a:defRPr baseline="0">
                <a:solidFill>
                  <a:srgbClr val="292A4D"/>
                </a:solidFill>
                <a:latin typeface="Trebuchet MS" charset="0"/>
                <a:ea typeface="Trebuchet MS" charset="0"/>
                <a:cs typeface="Trebuchet MS" charset="0"/>
              </a:defRPr>
            </a:lvl4pPr>
            <a:lvl5pPr>
              <a:defRPr baseline="0">
                <a:solidFill>
                  <a:srgbClr val="292A4D"/>
                </a:solidFill>
                <a:latin typeface="Trebuchet MS" charset="0"/>
                <a:ea typeface="Trebuchet MS" charset="0"/>
                <a:cs typeface="Trebuchet MS"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1"/>
          <p:cNvSpPr>
            <a:spLocks noGrp="1"/>
          </p:cNvSpPr>
          <p:nvPr>
            <p:ph type="title"/>
          </p:nvPr>
        </p:nvSpPr>
        <p:spPr>
          <a:xfrm>
            <a:off x="529781" y="545519"/>
            <a:ext cx="11228704" cy="918502"/>
          </a:xfrm>
          <a:prstGeom prst="rect">
            <a:avLst/>
          </a:prstGeom>
        </p:spPr>
        <p:txBody>
          <a:bodyPr/>
          <a:lstStyle>
            <a:lvl1pPr>
              <a:defRPr baseline="0">
                <a:solidFill>
                  <a:srgbClr val="FF9100"/>
                </a:solidFill>
                <a:latin typeface="Trebuchet MS" charset="0"/>
                <a:ea typeface="Trebuchet MS" charset="0"/>
                <a:cs typeface="Trebuchet MS" charset="0"/>
              </a:defRPr>
            </a:lvl1pPr>
          </a:lstStyle>
          <a:p>
            <a:r>
              <a:rPr lang="en-GB"/>
              <a:t>Click to edit Master title style</a:t>
            </a:r>
            <a:endParaRPr lang="en-US" dirty="0"/>
          </a:p>
        </p:txBody>
      </p:sp>
    </p:spTree>
    <p:extLst>
      <p:ext uri="{BB962C8B-B14F-4D97-AF65-F5344CB8AC3E}">
        <p14:creationId xmlns:p14="http://schemas.microsoft.com/office/powerpoint/2010/main" val="42634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DB828657-657B-4FFE-A755-359A6634B5E0}" type="slidenum">
              <a:rPr lang="en-GB" altLang="en-US"/>
              <a:pPr>
                <a:defRPr/>
              </a:pPr>
              <a:t>‹#›</a:t>
            </a:fld>
            <a:endParaRPr lang="en-GB" altLang="en-US"/>
          </a:p>
        </p:txBody>
      </p:sp>
    </p:spTree>
    <p:extLst>
      <p:ext uri="{BB962C8B-B14F-4D97-AF65-F5344CB8AC3E}">
        <p14:creationId xmlns:p14="http://schemas.microsoft.com/office/powerpoint/2010/main" val="137570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944" y="949365"/>
            <a:ext cx="9144000" cy="2387600"/>
          </a:xfrm>
        </p:spPr>
        <p:txBody>
          <a:bodyPr anchor="b"/>
          <a:lstStyle>
            <a:lvl1pPr algn="l">
              <a:defRPr sz="3375" b="1" i="0">
                <a:solidFill>
                  <a:srgbClr val="2A2D31"/>
                </a:solidFill>
                <a:latin typeface="Myriad Pro Semibold" charset="0"/>
                <a:ea typeface="Myriad Pro Semibold" charset="0"/>
                <a:cs typeface="Myriad Pro Semibold"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886944" y="3420802"/>
            <a:ext cx="9144000" cy="1655762"/>
          </a:xfrm>
        </p:spPr>
        <p:txBody>
          <a:bodyPr>
            <a:normAutofit/>
          </a:bodyPr>
          <a:lstStyle>
            <a:lvl1pPr marL="0" indent="0" algn="l">
              <a:buNone/>
              <a:defRPr sz="3375" b="0" i="0">
                <a:solidFill>
                  <a:schemeClr val="bg1"/>
                </a:solidFill>
                <a:latin typeface="Myriad Pro Light" charset="0"/>
                <a:ea typeface="Myriad Pro Light" charset="0"/>
                <a:cs typeface="Myriad Pro Light" charset="0"/>
              </a:defRPr>
            </a:lvl1pPr>
            <a:lvl2pPr marL="257156" indent="0" algn="ctr">
              <a:buNone/>
              <a:defRPr sz="1125"/>
            </a:lvl2pPr>
            <a:lvl3pPr marL="514313" indent="0" algn="ctr">
              <a:buNone/>
              <a:defRPr sz="1013"/>
            </a:lvl3pPr>
            <a:lvl4pPr marL="771468" indent="0" algn="ctr">
              <a:buNone/>
              <a:defRPr sz="900"/>
            </a:lvl4pPr>
            <a:lvl5pPr marL="1028624" indent="0" algn="ctr">
              <a:buNone/>
              <a:defRPr sz="900"/>
            </a:lvl5pPr>
            <a:lvl6pPr marL="1285779" indent="0" algn="ctr">
              <a:buNone/>
              <a:defRPr sz="900"/>
            </a:lvl6pPr>
            <a:lvl7pPr marL="1542935" indent="0" algn="ctr">
              <a:buNone/>
              <a:defRPr sz="900"/>
            </a:lvl7pPr>
            <a:lvl8pPr marL="1800090" indent="0" algn="ctr">
              <a:buNone/>
              <a:defRPr sz="900"/>
            </a:lvl8pPr>
            <a:lvl9pPr marL="2057246" indent="0" algn="ctr">
              <a:buNone/>
              <a:defRPr sz="900"/>
            </a:lvl9pPr>
          </a:lstStyle>
          <a:p>
            <a:r>
              <a:rPr lang="en-US" dirty="0"/>
              <a:t>Click to edit Master </a:t>
            </a:r>
            <a:br>
              <a:rPr lang="en-US" dirty="0"/>
            </a:br>
            <a:r>
              <a:rPr lang="en-US" dirty="0"/>
              <a:t>subtitle style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06462" y="4721783"/>
            <a:ext cx="2585545" cy="1939159"/>
          </a:xfrm>
          <a:prstGeom prst="rect">
            <a:avLst/>
          </a:prstGeom>
        </p:spPr>
      </p:pic>
    </p:spTree>
    <p:extLst>
      <p:ext uri="{BB962C8B-B14F-4D97-AF65-F5344CB8AC3E}">
        <p14:creationId xmlns:p14="http://schemas.microsoft.com/office/powerpoint/2010/main" val="22663632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 oran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0075" y="1475855"/>
            <a:ext cx="11228412" cy="4505755"/>
          </a:xfrm>
          <a:prstGeom prst="rect">
            <a:avLst/>
          </a:prstGeom>
        </p:spPr>
        <p:txBody>
          <a:bodyPr/>
          <a:lstStyle>
            <a:lvl1pPr>
              <a:defRPr baseline="0">
                <a:solidFill>
                  <a:srgbClr val="292A4D"/>
                </a:solidFill>
                <a:latin typeface="Trebuchet MS" charset="0"/>
                <a:ea typeface="Trebuchet MS" charset="0"/>
                <a:cs typeface="Trebuchet MS" charset="0"/>
              </a:defRPr>
            </a:lvl1pPr>
            <a:lvl2pPr>
              <a:defRPr baseline="0">
                <a:solidFill>
                  <a:srgbClr val="292A4D"/>
                </a:solidFill>
                <a:latin typeface="Trebuchet MS" charset="0"/>
                <a:ea typeface="Trebuchet MS" charset="0"/>
                <a:cs typeface="Trebuchet MS" charset="0"/>
              </a:defRPr>
            </a:lvl2pPr>
            <a:lvl3pPr>
              <a:defRPr baseline="0">
                <a:solidFill>
                  <a:srgbClr val="292A4D"/>
                </a:solidFill>
                <a:latin typeface="Trebuchet MS" charset="0"/>
                <a:ea typeface="Trebuchet MS" charset="0"/>
                <a:cs typeface="Trebuchet MS" charset="0"/>
              </a:defRPr>
            </a:lvl3pPr>
            <a:lvl4pPr>
              <a:defRPr baseline="0">
                <a:solidFill>
                  <a:srgbClr val="292A4D"/>
                </a:solidFill>
                <a:latin typeface="Trebuchet MS" charset="0"/>
                <a:ea typeface="Trebuchet MS" charset="0"/>
                <a:cs typeface="Trebuchet MS" charset="0"/>
              </a:defRPr>
            </a:lvl4pPr>
            <a:lvl5pPr>
              <a:defRPr baseline="0">
                <a:solidFill>
                  <a:srgbClr val="292A4D"/>
                </a:solidFill>
                <a:latin typeface="Trebuchet MS" charset="0"/>
                <a:ea typeface="Trebuchet MS" charset="0"/>
                <a:cs typeface="Trebuchet MS"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1"/>
          <p:cNvSpPr>
            <a:spLocks noGrp="1"/>
          </p:cNvSpPr>
          <p:nvPr>
            <p:ph type="title"/>
          </p:nvPr>
        </p:nvSpPr>
        <p:spPr>
          <a:xfrm>
            <a:off x="529781" y="545519"/>
            <a:ext cx="11228704" cy="918502"/>
          </a:xfrm>
          <a:prstGeom prst="rect">
            <a:avLst/>
          </a:prstGeom>
        </p:spPr>
        <p:txBody>
          <a:bodyPr/>
          <a:lstStyle>
            <a:lvl1pPr>
              <a:defRPr baseline="0">
                <a:solidFill>
                  <a:srgbClr val="FF9100"/>
                </a:solidFill>
                <a:latin typeface="Trebuchet MS" charset="0"/>
                <a:ea typeface="Trebuchet MS" charset="0"/>
                <a:cs typeface="Trebuchet MS" charset="0"/>
              </a:defRPr>
            </a:lvl1pPr>
          </a:lstStyle>
          <a:p>
            <a:r>
              <a:rPr lang="en-GB"/>
              <a:t>Click to edit Master title style</a:t>
            </a:r>
            <a:endParaRPr lang="en-US" dirty="0"/>
          </a:p>
        </p:txBody>
      </p:sp>
    </p:spTree>
    <p:extLst>
      <p:ext uri="{BB962C8B-B14F-4D97-AF65-F5344CB8AC3E}">
        <p14:creationId xmlns:p14="http://schemas.microsoft.com/office/powerpoint/2010/main" val="108547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wo Content - orang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0075" y="1475855"/>
            <a:ext cx="11228412" cy="4505755"/>
          </a:xfrm>
          <a:prstGeom prst="rect">
            <a:avLst/>
          </a:prstGeom>
        </p:spPr>
        <p:txBody>
          <a:bodyPr/>
          <a:lstStyle>
            <a:lvl1pPr>
              <a:defRPr baseline="0">
                <a:solidFill>
                  <a:srgbClr val="292A4D"/>
                </a:solidFill>
                <a:latin typeface="Trebuchet MS" charset="0"/>
                <a:ea typeface="Trebuchet MS" charset="0"/>
                <a:cs typeface="Trebuchet MS" charset="0"/>
              </a:defRPr>
            </a:lvl1pPr>
            <a:lvl2pPr>
              <a:defRPr baseline="0">
                <a:solidFill>
                  <a:srgbClr val="292A4D"/>
                </a:solidFill>
                <a:latin typeface="Trebuchet MS" charset="0"/>
                <a:ea typeface="Trebuchet MS" charset="0"/>
                <a:cs typeface="Trebuchet MS" charset="0"/>
              </a:defRPr>
            </a:lvl2pPr>
            <a:lvl3pPr>
              <a:defRPr baseline="0">
                <a:solidFill>
                  <a:srgbClr val="292A4D"/>
                </a:solidFill>
                <a:latin typeface="Trebuchet MS" charset="0"/>
                <a:ea typeface="Trebuchet MS" charset="0"/>
                <a:cs typeface="Trebuchet MS" charset="0"/>
              </a:defRPr>
            </a:lvl3pPr>
            <a:lvl4pPr>
              <a:defRPr baseline="0">
                <a:solidFill>
                  <a:srgbClr val="292A4D"/>
                </a:solidFill>
                <a:latin typeface="Trebuchet MS" charset="0"/>
                <a:ea typeface="Trebuchet MS" charset="0"/>
                <a:cs typeface="Trebuchet MS" charset="0"/>
              </a:defRPr>
            </a:lvl4pPr>
            <a:lvl5pPr>
              <a:defRPr baseline="0">
                <a:solidFill>
                  <a:srgbClr val="292A4D"/>
                </a:solidFill>
                <a:latin typeface="Trebuchet MS" charset="0"/>
                <a:ea typeface="Trebuchet MS" charset="0"/>
                <a:cs typeface="Trebuchet MS"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itle 1"/>
          <p:cNvSpPr>
            <a:spLocks noGrp="1"/>
          </p:cNvSpPr>
          <p:nvPr>
            <p:ph type="title"/>
          </p:nvPr>
        </p:nvSpPr>
        <p:spPr>
          <a:xfrm>
            <a:off x="529781" y="545519"/>
            <a:ext cx="11228704" cy="918502"/>
          </a:xfrm>
          <a:prstGeom prst="rect">
            <a:avLst/>
          </a:prstGeom>
        </p:spPr>
        <p:txBody>
          <a:bodyPr/>
          <a:lstStyle>
            <a:lvl1pPr>
              <a:defRPr baseline="0">
                <a:solidFill>
                  <a:srgbClr val="FF9100"/>
                </a:solidFill>
                <a:latin typeface="Trebuchet MS" charset="0"/>
                <a:ea typeface="Trebuchet MS" charset="0"/>
                <a:cs typeface="Trebuchet MS" charset="0"/>
              </a:defRPr>
            </a:lvl1pPr>
          </a:lstStyle>
          <a:p>
            <a:r>
              <a:rPr lang="en-GB"/>
              <a:t>Click to edit Master title style</a:t>
            </a:r>
            <a:endParaRPr lang="en-US" dirty="0"/>
          </a:p>
        </p:txBody>
      </p:sp>
    </p:spTree>
    <p:extLst>
      <p:ext uri="{BB962C8B-B14F-4D97-AF65-F5344CB8AC3E}">
        <p14:creationId xmlns:p14="http://schemas.microsoft.com/office/powerpoint/2010/main" val="2013002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6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F404E39-7728-244B-B1A3-3E66E51558E0}" type="datetimeFigureOut">
              <a:rPr lang="en-US" smtClean="0"/>
              <a:t>11/6/24</a:t>
            </a:fld>
            <a:endParaRPr lang="en-US"/>
          </a:p>
        </p:txBody>
      </p:sp>
      <p:sp>
        <p:nvSpPr>
          <p:cNvPr id="5" name="Footer Placeholder 4"/>
          <p:cNvSpPr>
            <a:spLocks noGrp="1"/>
          </p:cNvSpPr>
          <p:nvPr>
            <p:ph type="ftr" sz="quarter" idx="3"/>
          </p:nvPr>
        </p:nvSpPr>
        <p:spPr>
          <a:xfrm>
            <a:off x="4038600" y="635636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4B4202-48A6-4C48-8B15-FD9F6CC363B4}" type="slidenum">
              <a:rPr lang="en-US" smtClean="0"/>
              <a:t>‹#›</a:t>
            </a:fld>
            <a:endParaRPr lang="en-US"/>
          </a:p>
        </p:txBody>
      </p:sp>
    </p:spTree>
    <p:extLst>
      <p:ext uri="{BB962C8B-B14F-4D97-AF65-F5344CB8AC3E}">
        <p14:creationId xmlns:p14="http://schemas.microsoft.com/office/powerpoint/2010/main" val="3333439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6857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4FAB-2479-054A-83A6-A6A3906323A7}"/>
              </a:ext>
            </a:extLst>
          </p:cNvPr>
          <p:cNvSpPr>
            <a:spLocks noGrp="1"/>
          </p:cNvSpPr>
          <p:nvPr>
            <p:ph type="ctrTitle"/>
          </p:nvPr>
        </p:nvSpPr>
        <p:spPr>
          <a:xfrm>
            <a:off x="1706881" y="1769892"/>
            <a:ext cx="8607159" cy="2037505"/>
          </a:xfrm>
        </p:spPr>
        <p:txBody>
          <a:bodyPr>
            <a:noAutofit/>
          </a:bodyPr>
          <a:lstStyle/>
          <a:p>
            <a:pPr algn="ctr"/>
            <a:r>
              <a:rPr lang="en-US" sz="5400" dirty="0">
                <a:latin typeface="Myriad Pro Semibold"/>
              </a:rPr>
              <a:t> </a:t>
            </a:r>
            <a:r>
              <a:rPr lang="en-GB" sz="5400" dirty="0">
                <a:latin typeface="Myriad Pro Semibold"/>
              </a:rPr>
              <a:t>Time Management Skills</a:t>
            </a:r>
            <a:r>
              <a:rPr lang="en-GB" sz="5400" dirty="0"/>
              <a:t> </a:t>
            </a:r>
            <a:br>
              <a:rPr lang="en-GB" sz="5400" dirty="0"/>
            </a:br>
            <a:r>
              <a:rPr lang="en-GB" sz="5400" dirty="0"/>
              <a:t>for Care Co-ordinators</a:t>
            </a:r>
            <a:endParaRPr lang="en-US" sz="5400" b="0" dirty="0">
              <a:latin typeface="+mj-lt"/>
            </a:endParaRPr>
          </a:p>
        </p:txBody>
      </p:sp>
      <p:sp>
        <p:nvSpPr>
          <p:cNvPr id="3" name="Subtitle 2">
            <a:extLst>
              <a:ext uri="{FF2B5EF4-FFF2-40B4-BE49-F238E27FC236}">
                <a16:creationId xmlns:a16="http://schemas.microsoft.com/office/drawing/2014/main" id="{1011BE6D-82BF-344E-930A-A6C37312D6A9}"/>
              </a:ext>
            </a:extLst>
          </p:cNvPr>
          <p:cNvSpPr>
            <a:spLocks noGrp="1"/>
          </p:cNvSpPr>
          <p:nvPr>
            <p:ph type="subTitle" idx="1"/>
          </p:nvPr>
        </p:nvSpPr>
        <p:spPr>
          <a:xfrm>
            <a:off x="3545674" y="4301979"/>
            <a:ext cx="5143500" cy="1459166"/>
          </a:xfrm>
        </p:spPr>
        <p:txBody>
          <a:bodyPr>
            <a:noAutofit/>
          </a:bodyPr>
          <a:lstStyle/>
          <a:p>
            <a:r>
              <a:rPr lang="en-US" sz="3600" dirty="0"/>
              <a:t>Peak Health Coaching Ltd</a:t>
            </a:r>
          </a:p>
        </p:txBody>
      </p:sp>
    </p:spTree>
    <p:extLst>
      <p:ext uri="{BB962C8B-B14F-4D97-AF65-F5344CB8AC3E}">
        <p14:creationId xmlns:p14="http://schemas.microsoft.com/office/powerpoint/2010/main" val="3167585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2C448-4CAB-DE3D-A21A-A4C70BB587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0B4FF6-618F-0B8D-D357-B112CD4746BE}"/>
              </a:ext>
            </a:extLst>
          </p:cNvPr>
          <p:cNvSpPr>
            <a:spLocks noGrp="1"/>
          </p:cNvSpPr>
          <p:nvPr>
            <p:ph type="title"/>
          </p:nvPr>
        </p:nvSpPr>
        <p:spPr>
          <a:xfrm>
            <a:off x="728370" y="659484"/>
            <a:ext cx="10464113" cy="1325562"/>
          </a:xfrm>
        </p:spPr>
        <p:txBody>
          <a:bodyPr/>
          <a:lstStyle/>
          <a:p>
            <a:r>
              <a:rPr lang="en-GB" sz="3200" dirty="0">
                <a:solidFill>
                  <a:srgbClr val="000000"/>
                </a:solidFill>
                <a:latin typeface="+mn-lt"/>
                <a:ea typeface="+mn-ea"/>
                <a:cs typeface="+mn-cs"/>
              </a:rPr>
              <a:t>Pickle Jar Theory </a:t>
            </a:r>
            <a:br>
              <a:rPr lang="en-GB" b="0" i="0" dirty="0">
                <a:solidFill>
                  <a:srgbClr val="333333"/>
                </a:solidFill>
                <a:effectLst/>
                <a:latin typeface="Montserrat" panose="00000500000000000000" pitchFamily="2" charset="0"/>
              </a:rPr>
            </a:br>
            <a:endParaRPr lang="en-GB" dirty="0"/>
          </a:p>
        </p:txBody>
      </p:sp>
      <p:sp>
        <p:nvSpPr>
          <p:cNvPr id="3" name="Content Placeholder 2">
            <a:extLst>
              <a:ext uri="{FF2B5EF4-FFF2-40B4-BE49-F238E27FC236}">
                <a16:creationId xmlns:a16="http://schemas.microsoft.com/office/drawing/2014/main" id="{BB7CABC4-E8F4-1E34-94B7-2AFF71A725F7}"/>
              </a:ext>
            </a:extLst>
          </p:cNvPr>
          <p:cNvSpPr>
            <a:spLocks noGrp="1"/>
          </p:cNvSpPr>
          <p:nvPr>
            <p:ph idx="1"/>
          </p:nvPr>
        </p:nvSpPr>
        <p:spPr>
          <a:xfrm>
            <a:off x="838200" y="1985045"/>
            <a:ext cx="10515600" cy="4191917"/>
          </a:xfrm>
        </p:spPr>
        <p:txBody>
          <a:bodyPr>
            <a:normAutofit/>
          </a:bodyPr>
          <a:lstStyle/>
          <a:p>
            <a:pPr marL="0" indent="0">
              <a:lnSpc>
                <a:spcPct val="120000"/>
              </a:lnSpc>
              <a:spcBef>
                <a:spcPts val="600"/>
              </a:spcBef>
              <a:spcAft>
                <a:spcPts val="600"/>
              </a:spcAft>
              <a:buNone/>
            </a:pPr>
            <a:r>
              <a:rPr lang="en-GB" dirty="0">
                <a:solidFill>
                  <a:srgbClr val="000000"/>
                </a:solidFill>
              </a:rPr>
              <a:t>Imagine a pickle jar full of sand, pebbles, and rocks. </a:t>
            </a:r>
          </a:p>
          <a:p>
            <a:pPr marL="0" indent="0">
              <a:lnSpc>
                <a:spcPct val="120000"/>
              </a:lnSpc>
              <a:spcBef>
                <a:spcPts val="600"/>
              </a:spcBef>
              <a:spcAft>
                <a:spcPts val="600"/>
              </a:spcAft>
              <a:buNone/>
            </a:pPr>
            <a:r>
              <a:rPr lang="en-GB" dirty="0">
                <a:solidFill>
                  <a:srgbClr val="000000"/>
                </a:solidFill>
              </a:rPr>
              <a:t>The sand is at the bottom and the rocks sit at the top.  </a:t>
            </a:r>
          </a:p>
          <a:p>
            <a:pPr marL="0" indent="0">
              <a:lnSpc>
                <a:spcPct val="120000"/>
              </a:lnSpc>
              <a:spcBef>
                <a:spcPts val="600"/>
              </a:spcBef>
              <a:spcAft>
                <a:spcPts val="600"/>
              </a:spcAft>
              <a:buNone/>
            </a:pPr>
            <a:r>
              <a:rPr lang="en-GB" b="1" dirty="0">
                <a:solidFill>
                  <a:srgbClr val="000000"/>
                </a:solidFill>
              </a:rPr>
              <a:t>The sand</a:t>
            </a:r>
            <a:r>
              <a:rPr lang="en-GB" dirty="0">
                <a:solidFill>
                  <a:srgbClr val="000000"/>
                </a:solidFill>
              </a:rPr>
              <a:t>: This represents disrupting elements of your day, such as phone calls, text messages, emails, social media, etc.</a:t>
            </a:r>
          </a:p>
          <a:p>
            <a:pPr marL="0" indent="0">
              <a:lnSpc>
                <a:spcPct val="120000"/>
              </a:lnSpc>
              <a:spcBef>
                <a:spcPts val="600"/>
              </a:spcBef>
              <a:spcAft>
                <a:spcPts val="600"/>
              </a:spcAft>
              <a:buNone/>
            </a:pPr>
            <a:r>
              <a:rPr lang="en-GB" b="1" dirty="0">
                <a:solidFill>
                  <a:srgbClr val="000000"/>
                </a:solidFill>
              </a:rPr>
              <a:t>The pebbles</a:t>
            </a:r>
            <a:r>
              <a:rPr lang="en-GB" dirty="0">
                <a:solidFill>
                  <a:srgbClr val="000000"/>
                </a:solidFill>
              </a:rPr>
              <a:t>: This represents tasks that need to be completed, but can be done on another day or by someone else.</a:t>
            </a:r>
          </a:p>
          <a:p>
            <a:pPr marL="0" indent="0">
              <a:lnSpc>
                <a:spcPct val="120000"/>
              </a:lnSpc>
              <a:spcBef>
                <a:spcPts val="600"/>
              </a:spcBef>
              <a:spcAft>
                <a:spcPts val="600"/>
              </a:spcAft>
              <a:buNone/>
            </a:pPr>
            <a:r>
              <a:rPr lang="en-GB" b="1" dirty="0">
                <a:solidFill>
                  <a:srgbClr val="000000"/>
                </a:solidFill>
              </a:rPr>
              <a:t>The rocks</a:t>
            </a:r>
            <a:r>
              <a:rPr lang="en-GB" dirty="0">
                <a:solidFill>
                  <a:srgbClr val="000000"/>
                </a:solidFill>
              </a:rPr>
              <a:t>: These are the most important tasks that need to get done today.</a:t>
            </a:r>
          </a:p>
          <a:p>
            <a:pPr marL="0" indent="0">
              <a:lnSpc>
                <a:spcPct val="120000"/>
              </a:lnSpc>
              <a:spcBef>
                <a:spcPts val="600"/>
              </a:spcBef>
              <a:spcAft>
                <a:spcPts val="600"/>
              </a:spcAft>
              <a:buNone/>
            </a:pPr>
            <a:endParaRPr lang="en-GB" dirty="0"/>
          </a:p>
          <a:p>
            <a:pPr marL="0" indent="0" algn="l">
              <a:buNone/>
            </a:pPr>
            <a:endParaRPr lang="en-GB" dirty="0"/>
          </a:p>
        </p:txBody>
      </p:sp>
      <p:pic>
        <p:nvPicPr>
          <p:cNvPr id="5122" name="Picture 2">
            <a:extLst>
              <a:ext uri="{FF2B5EF4-FFF2-40B4-BE49-F238E27FC236}">
                <a16:creationId xmlns:a16="http://schemas.microsoft.com/office/drawing/2014/main" id="{4CF60D65-5529-5DA2-B612-C5FB1A628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4025" y="5931816"/>
            <a:ext cx="37909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4FA753F-4EF8-27E8-2EFB-82129D8A2A27}"/>
              </a:ext>
            </a:extLst>
          </p:cNvPr>
          <p:cNvPicPr>
            <a:picLocks noChangeAspect="1"/>
          </p:cNvPicPr>
          <p:nvPr/>
        </p:nvPicPr>
        <p:blipFill>
          <a:blip r:embed="rId4"/>
          <a:stretch>
            <a:fillRect/>
          </a:stretch>
        </p:blipFill>
        <p:spPr>
          <a:xfrm>
            <a:off x="8699500" y="146968"/>
            <a:ext cx="2909888" cy="2909888"/>
          </a:xfrm>
          <a:prstGeom prst="rect">
            <a:avLst/>
          </a:prstGeom>
        </p:spPr>
      </p:pic>
    </p:spTree>
    <p:extLst>
      <p:ext uri="{BB962C8B-B14F-4D97-AF65-F5344CB8AC3E}">
        <p14:creationId xmlns:p14="http://schemas.microsoft.com/office/powerpoint/2010/main" val="25365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C6D2E-6730-4E8D-AFC9-9D10C0D9A02A}"/>
              </a:ext>
            </a:extLst>
          </p:cNvPr>
          <p:cNvSpPr>
            <a:spLocks noGrp="1"/>
          </p:cNvSpPr>
          <p:nvPr>
            <p:ph type="title"/>
          </p:nvPr>
        </p:nvSpPr>
        <p:spPr>
          <a:xfrm>
            <a:off x="728370" y="659483"/>
            <a:ext cx="10464113" cy="736831"/>
          </a:xfrm>
        </p:spPr>
        <p:txBody>
          <a:bodyPr>
            <a:noAutofit/>
          </a:bodyPr>
          <a:lstStyle/>
          <a:p>
            <a:r>
              <a:rPr lang="en-GB" sz="3200" b="1" dirty="0"/>
              <a:t>Menti</a:t>
            </a:r>
            <a:r>
              <a:rPr lang="en-GB" sz="3200" dirty="0"/>
              <a:t> - minimising interruptions – what works for you?</a:t>
            </a:r>
            <a:endParaRPr lang="en-GB" sz="2400" dirty="0"/>
          </a:p>
        </p:txBody>
      </p:sp>
      <p:sp>
        <p:nvSpPr>
          <p:cNvPr id="3" name="Content Placeholder 2">
            <a:extLst>
              <a:ext uri="{FF2B5EF4-FFF2-40B4-BE49-F238E27FC236}">
                <a16:creationId xmlns:a16="http://schemas.microsoft.com/office/drawing/2014/main" id="{D789E7E4-4AF7-4162-907E-794A490EC0AB}"/>
              </a:ext>
            </a:extLst>
          </p:cNvPr>
          <p:cNvSpPr>
            <a:spLocks noGrp="1"/>
          </p:cNvSpPr>
          <p:nvPr>
            <p:ph idx="1"/>
          </p:nvPr>
        </p:nvSpPr>
        <p:spPr>
          <a:xfrm>
            <a:off x="829969" y="1750773"/>
            <a:ext cx="10795759" cy="4447744"/>
          </a:xfrm>
        </p:spPr>
        <p:txBody>
          <a:bodyPr>
            <a:noAutofit/>
          </a:bodyPr>
          <a:lstStyle/>
          <a:p>
            <a:pPr marL="0" indent="0">
              <a:lnSpc>
                <a:spcPct val="100000"/>
              </a:lnSpc>
              <a:buNone/>
            </a:pPr>
            <a:r>
              <a:rPr lang="en-GB" sz="2400" dirty="0">
                <a:solidFill>
                  <a:schemeClr val="tx1"/>
                </a:solidFill>
                <a:latin typeface="Abadi Extra Light" panose="020B0204020104020204" pitchFamily="34" charset="0"/>
              </a:rPr>
              <a:t> </a:t>
            </a:r>
          </a:p>
        </p:txBody>
      </p:sp>
      <p:pic>
        <p:nvPicPr>
          <p:cNvPr id="6146" name="Picture 2">
            <a:extLst>
              <a:ext uri="{FF2B5EF4-FFF2-40B4-BE49-F238E27FC236}">
                <a16:creationId xmlns:a16="http://schemas.microsoft.com/office/drawing/2014/main" id="{53E35C17-21CA-F065-9900-25CCAB2814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5931817"/>
            <a:ext cx="37909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2D2DB6-A64D-00A9-BC94-09654CD1E448}"/>
              </a:ext>
            </a:extLst>
          </p:cNvPr>
          <p:cNvPicPr>
            <a:picLocks noChangeAspect="1"/>
          </p:cNvPicPr>
          <p:nvPr/>
        </p:nvPicPr>
        <p:blipFill>
          <a:blip r:embed="rId4"/>
          <a:stretch>
            <a:fillRect/>
          </a:stretch>
        </p:blipFill>
        <p:spPr>
          <a:xfrm>
            <a:off x="1244600" y="2411412"/>
            <a:ext cx="4076700" cy="2719923"/>
          </a:xfrm>
          <a:prstGeom prst="rect">
            <a:avLst/>
          </a:prstGeom>
        </p:spPr>
      </p:pic>
      <p:pic>
        <p:nvPicPr>
          <p:cNvPr id="6150" name="Picture 6" descr="Free Angry Shouting photo and picture">
            <a:extLst>
              <a:ext uri="{FF2B5EF4-FFF2-40B4-BE49-F238E27FC236}">
                <a16:creationId xmlns:a16="http://schemas.microsoft.com/office/drawing/2014/main" id="{11EF51EF-C6FA-FAEE-8AC2-915C89A558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411412"/>
            <a:ext cx="4228565" cy="282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A2DB9-F203-6149-FD41-16C8C18C76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8B33C6-CEBC-6B4C-2721-A08C56E11066}"/>
              </a:ext>
            </a:extLst>
          </p:cNvPr>
          <p:cNvSpPr>
            <a:spLocks noGrp="1"/>
          </p:cNvSpPr>
          <p:nvPr>
            <p:ph type="title"/>
          </p:nvPr>
        </p:nvSpPr>
        <p:spPr>
          <a:xfrm>
            <a:off x="728370" y="659483"/>
            <a:ext cx="10464113" cy="736831"/>
          </a:xfrm>
        </p:spPr>
        <p:txBody>
          <a:bodyPr/>
          <a:lstStyle/>
          <a:p>
            <a:r>
              <a:rPr lang="en-GB" sz="4400" dirty="0"/>
              <a:t>How to minimise interruptions</a:t>
            </a:r>
            <a:endParaRPr lang="en-GB" dirty="0"/>
          </a:p>
        </p:txBody>
      </p:sp>
      <p:sp>
        <p:nvSpPr>
          <p:cNvPr id="3" name="Content Placeholder 2">
            <a:extLst>
              <a:ext uri="{FF2B5EF4-FFF2-40B4-BE49-F238E27FC236}">
                <a16:creationId xmlns:a16="http://schemas.microsoft.com/office/drawing/2014/main" id="{EA5D1ABC-74BB-7BD8-96CC-BF059691DFAA}"/>
              </a:ext>
            </a:extLst>
          </p:cNvPr>
          <p:cNvSpPr>
            <a:spLocks noGrp="1"/>
          </p:cNvSpPr>
          <p:nvPr>
            <p:ph idx="1"/>
          </p:nvPr>
        </p:nvSpPr>
        <p:spPr>
          <a:xfrm>
            <a:off x="728369" y="1890584"/>
            <a:ext cx="10795759" cy="4447744"/>
          </a:xfrm>
        </p:spPr>
        <p:txBody>
          <a:bodyPr>
            <a:noAutofit/>
          </a:bodyPr>
          <a:lstStyle/>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Put your phone on silent (and off vibrate). Better still turn it off! (Try it for an hour)</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Turn off notifications</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Close software and apps you’re not using right now</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Schedule specific tasks </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Work from home</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Schedule ‘reactive’ time</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Move away from your normal working area</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Go into work earlier</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Mark yourself as “not available” for a period of time</a:t>
            </a:r>
          </a:p>
          <a:p>
            <a:pPr>
              <a:lnSpc>
                <a:spcPct val="100000"/>
              </a:lnSpc>
              <a:buFont typeface="Wingdings" panose="05000000000000000000" pitchFamily="2" charset="2"/>
              <a:buChar char="ü"/>
            </a:pPr>
            <a:r>
              <a:rPr lang="en-GB" sz="2400" dirty="0">
                <a:solidFill>
                  <a:schemeClr val="tx1"/>
                </a:solidFill>
                <a:latin typeface="Abadi Extra Light" panose="020B0204020104020204" pitchFamily="34" charset="0"/>
              </a:rPr>
              <a:t>Be assertive!</a:t>
            </a:r>
          </a:p>
        </p:txBody>
      </p:sp>
      <p:pic>
        <p:nvPicPr>
          <p:cNvPr id="6146" name="Picture 2">
            <a:extLst>
              <a:ext uri="{FF2B5EF4-FFF2-40B4-BE49-F238E27FC236}">
                <a16:creationId xmlns:a16="http://schemas.microsoft.com/office/drawing/2014/main" id="{67107BAF-ABE8-E76C-F5D0-BB5C83252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25" y="5931817"/>
            <a:ext cx="3790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7A400A24-56AD-4E5F-952C-5E24754BD2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41"/>
          <a:stretch/>
        </p:blipFill>
        <p:spPr bwMode="auto">
          <a:xfrm>
            <a:off x="3827462" y="638629"/>
            <a:ext cx="5117646" cy="59312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5C43028-DEF0-4195-82B9-8334A1A9EBC7}"/>
              </a:ext>
            </a:extLst>
          </p:cNvPr>
          <p:cNvSpPr txBox="1"/>
          <p:nvPr/>
        </p:nvSpPr>
        <p:spPr>
          <a:xfrm>
            <a:off x="5808615" y="1240972"/>
            <a:ext cx="1724297" cy="369332"/>
          </a:xfrm>
          <a:prstGeom prst="rect">
            <a:avLst/>
          </a:prstGeom>
          <a:noFill/>
        </p:spPr>
        <p:txBody>
          <a:bodyPr wrap="square" rtlCol="0">
            <a:spAutoFit/>
          </a:bodyPr>
          <a:lstStyle/>
          <a:p>
            <a:r>
              <a:rPr lang="en-GB" dirty="0"/>
              <a:t>Concern</a:t>
            </a:r>
          </a:p>
        </p:txBody>
      </p:sp>
      <p:sp>
        <p:nvSpPr>
          <p:cNvPr id="4" name="TextBox 3">
            <a:extLst>
              <a:ext uri="{FF2B5EF4-FFF2-40B4-BE49-F238E27FC236}">
                <a16:creationId xmlns:a16="http://schemas.microsoft.com/office/drawing/2014/main" id="{3F17CE8C-8286-49A8-A5F8-E412AE62A028}"/>
              </a:ext>
            </a:extLst>
          </p:cNvPr>
          <p:cNvSpPr txBox="1"/>
          <p:nvPr/>
        </p:nvSpPr>
        <p:spPr>
          <a:xfrm>
            <a:off x="5808615" y="1965654"/>
            <a:ext cx="1724297" cy="369332"/>
          </a:xfrm>
          <a:prstGeom prst="rect">
            <a:avLst/>
          </a:prstGeom>
          <a:noFill/>
        </p:spPr>
        <p:txBody>
          <a:bodyPr wrap="square" rtlCol="0">
            <a:spAutoFit/>
          </a:bodyPr>
          <a:lstStyle/>
          <a:p>
            <a:r>
              <a:rPr lang="en-GB" dirty="0"/>
              <a:t>Influence</a:t>
            </a:r>
          </a:p>
        </p:txBody>
      </p:sp>
      <p:sp>
        <p:nvSpPr>
          <p:cNvPr id="5" name="TextBox 4">
            <a:extLst>
              <a:ext uri="{FF2B5EF4-FFF2-40B4-BE49-F238E27FC236}">
                <a16:creationId xmlns:a16="http://schemas.microsoft.com/office/drawing/2014/main" id="{448A9558-997E-4FCD-AFA9-6BC44A35DFBD}"/>
              </a:ext>
            </a:extLst>
          </p:cNvPr>
          <p:cNvSpPr txBox="1"/>
          <p:nvPr/>
        </p:nvSpPr>
        <p:spPr>
          <a:xfrm>
            <a:off x="5943084" y="3059668"/>
            <a:ext cx="1724297" cy="369332"/>
          </a:xfrm>
          <a:prstGeom prst="rect">
            <a:avLst/>
          </a:prstGeom>
          <a:noFill/>
        </p:spPr>
        <p:txBody>
          <a:bodyPr wrap="square" rtlCol="0">
            <a:spAutoFit/>
          </a:bodyPr>
          <a:lstStyle/>
          <a:p>
            <a:r>
              <a:rPr lang="en-GB" dirty="0"/>
              <a:t>Control</a:t>
            </a:r>
          </a:p>
        </p:txBody>
      </p:sp>
      <p:sp>
        <p:nvSpPr>
          <p:cNvPr id="3" name="TextBox 2">
            <a:extLst>
              <a:ext uri="{FF2B5EF4-FFF2-40B4-BE49-F238E27FC236}">
                <a16:creationId xmlns:a16="http://schemas.microsoft.com/office/drawing/2014/main" id="{F45DD666-6468-0BB5-4636-5A9CC4B2C738}"/>
              </a:ext>
            </a:extLst>
          </p:cNvPr>
          <p:cNvSpPr txBox="1"/>
          <p:nvPr/>
        </p:nvSpPr>
        <p:spPr>
          <a:xfrm>
            <a:off x="506627" y="778476"/>
            <a:ext cx="2557849" cy="369332"/>
          </a:xfrm>
          <a:prstGeom prst="rect">
            <a:avLst/>
          </a:prstGeom>
          <a:noFill/>
        </p:spPr>
        <p:txBody>
          <a:bodyPr wrap="square" rtlCol="0">
            <a:spAutoFit/>
          </a:bodyPr>
          <a:lstStyle/>
          <a:p>
            <a:r>
              <a:rPr lang="en-GB" dirty="0"/>
              <a:t>Stephen Covey</a:t>
            </a:r>
          </a:p>
        </p:txBody>
      </p:sp>
      <p:pic>
        <p:nvPicPr>
          <p:cNvPr id="7170" name="Picture 2">
            <a:extLst>
              <a:ext uri="{FF2B5EF4-FFF2-40B4-BE49-F238E27FC236}">
                <a16:creationId xmlns:a16="http://schemas.microsoft.com/office/drawing/2014/main" id="{35E32ADA-BB1D-C579-7335-A8A175F48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2425" y="5952671"/>
            <a:ext cx="3790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9097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5256-1048-49E0-9700-37EE6C94F03F}"/>
              </a:ext>
            </a:extLst>
          </p:cNvPr>
          <p:cNvSpPr>
            <a:spLocks noGrp="1"/>
          </p:cNvSpPr>
          <p:nvPr>
            <p:ph type="title"/>
          </p:nvPr>
        </p:nvSpPr>
        <p:spPr/>
        <p:txBody>
          <a:bodyPr/>
          <a:lstStyle/>
          <a:p>
            <a:pPr algn="ctr"/>
            <a:r>
              <a:rPr lang="en-GB" dirty="0"/>
              <a:t>Self Care</a:t>
            </a:r>
          </a:p>
        </p:txBody>
      </p:sp>
      <p:pic>
        <p:nvPicPr>
          <p:cNvPr id="1026" name="Picture 2" descr="woman forming heart with her both hands">
            <a:extLst>
              <a:ext uri="{FF2B5EF4-FFF2-40B4-BE49-F238E27FC236}">
                <a16:creationId xmlns:a16="http://schemas.microsoft.com/office/drawing/2014/main" id="{A942CF0B-FB12-4A6D-9561-EC7034E299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8234" y="1859475"/>
            <a:ext cx="6835532"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31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C2E38-F963-4EC3-8287-71FCB20FAF1D}"/>
              </a:ext>
            </a:extLst>
          </p:cNvPr>
          <p:cNvSpPr>
            <a:spLocks noGrp="1"/>
          </p:cNvSpPr>
          <p:nvPr>
            <p:ph type="title"/>
          </p:nvPr>
        </p:nvSpPr>
        <p:spPr/>
        <p:txBody>
          <a:bodyPr>
            <a:normAutofit fontScale="90000"/>
          </a:bodyPr>
          <a:lstStyle/>
          <a:p>
            <a:r>
              <a:rPr lang="en-GB" sz="3600" dirty="0">
                <a:latin typeface="+mn-lt"/>
              </a:rPr>
              <a:t>Appreciating when you have increased energy and focus so that you can plan your work effectively</a:t>
            </a:r>
            <a:br>
              <a:rPr lang="en-GB" sz="4400" dirty="0">
                <a:latin typeface="+mn-lt"/>
              </a:rPr>
            </a:br>
            <a:endParaRPr lang="en-GB" dirty="0">
              <a:latin typeface="+mn-lt"/>
            </a:endParaRPr>
          </a:p>
        </p:txBody>
      </p:sp>
      <p:sp>
        <p:nvSpPr>
          <p:cNvPr id="3" name="Content Placeholder 2">
            <a:extLst>
              <a:ext uri="{FF2B5EF4-FFF2-40B4-BE49-F238E27FC236}">
                <a16:creationId xmlns:a16="http://schemas.microsoft.com/office/drawing/2014/main" id="{5BAD47E3-32B9-4A4D-B18B-76724D4E4279}"/>
              </a:ext>
            </a:extLst>
          </p:cNvPr>
          <p:cNvSpPr>
            <a:spLocks noGrp="1"/>
          </p:cNvSpPr>
          <p:nvPr>
            <p:ph idx="1"/>
          </p:nvPr>
        </p:nvSpPr>
        <p:spPr/>
        <p:txBody>
          <a:bodyPr>
            <a:normAutofit/>
          </a:bodyPr>
          <a:lstStyle/>
          <a:p>
            <a:pPr marL="0" indent="0">
              <a:buNone/>
            </a:pPr>
            <a:r>
              <a:rPr lang="en-GB" sz="2400" dirty="0">
                <a:solidFill>
                  <a:schemeClr val="tx1"/>
                </a:solidFill>
              </a:rPr>
              <a:t>Your natural body rhythms:</a:t>
            </a:r>
          </a:p>
          <a:p>
            <a:r>
              <a:rPr lang="en-GB" sz="2400" dirty="0">
                <a:solidFill>
                  <a:schemeClr val="tx1"/>
                </a:solidFill>
              </a:rPr>
              <a:t>Time of the day / Day of the week</a:t>
            </a:r>
          </a:p>
          <a:p>
            <a:r>
              <a:rPr lang="en-GB" sz="2400" dirty="0">
                <a:solidFill>
                  <a:schemeClr val="tx1"/>
                </a:solidFill>
              </a:rPr>
              <a:t>Women - time of the month/perimenopause/menopause</a:t>
            </a:r>
          </a:p>
          <a:p>
            <a:pPr marL="0" indent="0">
              <a:buNone/>
            </a:pPr>
            <a:r>
              <a:rPr lang="en-GB" sz="2400" dirty="0">
                <a:solidFill>
                  <a:schemeClr val="tx1"/>
                </a:solidFill>
              </a:rPr>
              <a:t> </a:t>
            </a:r>
          </a:p>
          <a:p>
            <a:r>
              <a:rPr lang="en-GB" sz="2400" dirty="0">
                <a:solidFill>
                  <a:schemeClr val="tx1"/>
                </a:solidFill>
              </a:rPr>
              <a:t>Setting impossibly high standards for yourself</a:t>
            </a:r>
          </a:p>
          <a:p>
            <a:r>
              <a:rPr lang="en-GB" sz="2400" dirty="0">
                <a:solidFill>
                  <a:schemeClr val="tx1"/>
                </a:solidFill>
              </a:rPr>
              <a:t>Giving yourself credit and kudos and being kind to yourself</a:t>
            </a:r>
          </a:p>
          <a:p>
            <a:r>
              <a:rPr lang="en-GB" sz="2400" dirty="0">
                <a:solidFill>
                  <a:schemeClr val="tx1"/>
                </a:solidFill>
              </a:rPr>
              <a:t>Asking for help when you need it</a:t>
            </a:r>
          </a:p>
          <a:p>
            <a:r>
              <a:rPr lang="en-GB" sz="2400" dirty="0">
                <a:solidFill>
                  <a:schemeClr val="tx1"/>
                </a:solidFill>
              </a:rPr>
              <a:t>General self care around sleep, hydration etc</a:t>
            </a:r>
          </a:p>
          <a:p>
            <a:r>
              <a:rPr lang="en-GB" sz="2400" dirty="0">
                <a:solidFill>
                  <a:schemeClr val="tx1"/>
                </a:solidFill>
              </a:rPr>
              <a:t>Get out in nature</a:t>
            </a:r>
          </a:p>
          <a:p>
            <a:r>
              <a:rPr lang="en-GB" sz="2400" dirty="0">
                <a:solidFill>
                  <a:schemeClr val="tx1"/>
                </a:solidFill>
              </a:rPr>
              <a:t>Mindfulness (taking notice)</a:t>
            </a:r>
          </a:p>
        </p:txBody>
      </p:sp>
      <p:pic>
        <p:nvPicPr>
          <p:cNvPr id="4" name="Picture 3">
            <a:extLst>
              <a:ext uri="{FF2B5EF4-FFF2-40B4-BE49-F238E27FC236}">
                <a16:creationId xmlns:a16="http://schemas.microsoft.com/office/drawing/2014/main" id="{50CBCD2A-F36B-A71E-3E14-AE6B37CD8800}"/>
              </a:ext>
            </a:extLst>
          </p:cNvPr>
          <p:cNvPicPr>
            <a:picLocks noChangeAspect="1"/>
          </p:cNvPicPr>
          <p:nvPr/>
        </p:nvPicPr>
        <p:blipFill>
          <a:blip r:embed="rId3"/>
          <a:stretch>
            <a:fillRect/>
          </a:stretch>
        </p:blipFill>
        <p:spPr>
          <a:xfrm>
            <a:off x="8386057" y="1798737"/>
            <a:ext cx="3595878" cy="2394855"/>
          </a:xfrm>
          <a:prstGeom prst="rect">
            <a:avLst/>
          </a:prstGeom>
        </p:spPr>
      </p:pic>
      <p:pic>
        <p:nvPicPr>
          <p:cNvPr id="9218" name="Picture 2">
            <a:extLst>
              <a:ext uri="{FF2B5EF4-FFF2-40B4-BE49-F238E27FC236}">
                <a16:creationId xmlns:a16="http://schemas.microsoft.com/office/drawing/2014/main" id="{5AEF86BF-80F8-B04E-6C4E-D87CAAFF51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0985" y="5842000"/>
            <a:ext cx="3790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13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0D28-5922-6365-80DF-6C591165DB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1C7B58-88A4-A423-B306-7912894D5A5D}"/>
              </a:ext>
            </a:extLst>
          </p:cNvPr>
          <p:cNvSpPr>
            <a:spLocks noGrp="1"/>
          </p:cNvSpPr>
          <p:nvPr>
            <p:ph type="title"/>
          </p:nvPr>
        </p:nvSpPr>
        <p:spPr>
          <a:xfrm>
            <a:off x="728370" y="659483"/>
            <a:ext cx="10464113" cy="736831"/>
          </a:xfrm>
        </p:spPr>
        <p:txBody>
          <a:bodyPr/>
          <a:lstStyle/>
          <a:p>
            <a:r>
              <a:rPr lang="en-GB" dirty="0"/>
              <a:t>Moving forward - Menti</a:t>
            </a:r>
          </a:p>
        </p:txBody>
      </p:sp>
      <p:sp>
        <p:nvSpPr>
          <p:cNvPr id="3" name="Content Placeholder 2">
            <a:extLst>
              <a:ext uri="{FF2B5EF4-FFF2-40B4-BE49-F238E27FC236}">
                <a16:creationId xmlns:a16="http://schemas.microsoft.com/office/drawing/2014/main" id="{DCA1D97F-D3F4-CE4F-82E0-D9BA5373F0FC}"/>
              </a:ext>
            </a:extLst>
          </p:cNvPr>
          <p:cNvSpPr>
            <a:spLocks noGrp="1"/>
          </p:cNvSpPr>
          <p:nvPr>
            <p:ph idx="1"/>
          </p:nvPr>
        </p:nvSpPr>
        <p:spPr>
          <a:xfrm>
            <a:off x="728369" y="1890584"/>
            <a:ext cx="10795759" cy="4447744"/>
          </a:xfrm>
        </p:spPr>
        <p:txBody>
          <a:bodyPr>
            <a:noAutofit/>
          </a:bodyPr>
          <a:lstStyle/>
          <a:p>
            <a:pPr>
              <a:lnSpc>
                <a:spcPct val="100000"/>
              </a:lnSpc>
              <a:buFont typeface="Wingdings" panose="05000000000000000000" pitchFamily="2" charset="2"/>
              <a:buChar char="ü"/>
            </a:pPr>
            <a:r>
              <a:rPr lang="en-GB" sz="2800" dirty="0">
                <a:solidFill>
                  <a:schemeClr val="tx1"/>
                </a:solidFill>
                <a:latin typeface="Abadi Extra Light" panose="020B0204020104020204" pitchFamily="34" charset="0"/>
              </a:rPr>
              <a:t> What are you going to try to impact positively on your time management?</a:t>
            </a:r>
          </a:p>
          <a:p>
            <a:pPr>
              <a:lnSpc>
                <a:spcPct val="100000"/>
              </a:lnSpc>
              <a:buFont typeface="Wingdings" panose="05000000000000000000" pitchFamily="2" charset="2"/>
              <a:buChar char="ü"/>
            </a:pPr>
            <a:r>
              <a:rPr lang="en-GB" sz="2800" dirty="0">
                <a:solidFill>
                  <a:schemeClr val="tx1"/>
                </a:solidFill>
                <a:latin typeface="Abadi Extra Light" panose="020B0204020104020204" pitchFamily="34" charset="0"/>
              </a:rPr>
              <a:t>What will the benefit be?</a:t>
            </a:r>
          </a:p>
        </p:txBody>
      </p:sp>
    </p:spTree>
    <p:extLst>
      <p:ext uri="{BB962C8B-B14F-4D97-AF65-F5344CB8AC3E}">
        <p14:creationId xmlns:p14="http://schemas.microsoft.com/office/powerpoint/2010/main" val="219791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F29A44-AE8F-4A59-A29D-BF0AC0CCB6BE}"/>
              </a:ext>
            </a:extLst>
          </p:cNvPr>
          <p:cNvSpPr>
            <a:spLocks noGrp="1"/>
          </p:cNvSpPr>
          <p:nvPr>
            <p:ph idx="1"/>
          </p:nvPr>
        </p:nvSpPr>
        <p:spPr>
          <a:xfrm>
            <a:off x="838200" y="582706"/>
            <a:ext cx="10515600" cy="5594257"/>
          </a:xfrm>
        </p:spPr>
        <p:txBody>
          <a:bodyPr/>
          <a:lstStyle/>
          <a:p>
            <a:pPr marL="0" indent="0">
              <a:buNone/>
            </a:pPr>
            <a:r>
              <a:rPr lang="en-GB" dirty="0">
                <a:solidFill>
                  <a:schemeClr val="tx1"/>
                </a:solidFill>
              </a:rPr>
              <a:t>Collins Dictionary:</a:t>
            </a:r>
          </a:p>
          <a:p>
            <a:pPr marL="0" indent="0">
              <a:buNone/>
            </a:pPr>
            <a:r>
              <a:rPr lang="en-GB" dirty="0">
                <a:solidFill>
                  <a:schemeClr val="tx1"/>
                </a:solidFill>
              </a:rPr>
              <a:t>“</a:t>
            </a:r>
            <a:r>
              <a:rPr lang="en-GB" i="0" dirty="0">
                <a:solidFill>
                  <a:schemeClr val="tx1"/>
                </a:solidFill>
                <a:effectLst/>
              </a:rPr>
              <a:t>Time management is the process of </a:t>
            </a:r>
            <a:r>
              <a:rPr lang="en-GB" dirty="0">
                <a:solidFill>
                  <a:schemeClr val="tx1"/>
                </a:solidFill>
              </a:rPr>
              <a:t>deciding</a:t>
            </a:r>
            <a:r>
              <a:rPr lang="en-GB" i="0" dirty="0">
                <a:solidFill>
                  <a:schemeClr val="tx1"/>
                </a:solidFill>
                <a:effectLst/>
              </a:rPr>
              <a:t> on the order in which you will do tasks, and making </a:t>
            </a:r>
            <a:r>
              <a:rPr lang="en-GB" dirty="0">
                <a:solidFill>
                  <a:schemeClr val="tx1"/>
                </a:solidFill>
              </a:rPr>
              <a:t>sure </a:t>
            </a:r>
            <a:r>
              <a:rPr lang="en-GB" i="0" dirty="0">
                <a:solidFill>
                  <a:schemeClr val="tx1"/>
                </a:solidFill>
                <a:effectLst/>
              </a:rPr>
              <a:t>that they are done on </a:t>
            </a:r>
            <a:r>
              <a:rPr lang="en-GB" dirty="0">
                <a:solidFill>
                  <a:schemeClr val="tx1"/>
                </a:solidFill>
              </a:rPr>
              <a:t>schedule”</a:t>
            </a:r>
          </a:p>
          <a:p>
            <a:pPr marL="0" indent="0">
              <a:buNone/>
            </a:pPr>
            <a:endParaRPr lang="en-GB" dirty="0">
              <a:solidFill>
                <a:schemeClr val="tx1"/>
              </a:solidFill>
            </a:endParaRPr>
          </a:p>
          <a:p>
            <a:pPr marL="0" indent="0">
              <a:buNone/>
            </a:pPr>
            <a:endParaRPr lang="en-GB" dirty="0">
              <a:solidFill>
                <a:schemeClr val="tx1"/>
              </a:solidFill>
            </a:endParaRPr>
          </a:p>
        </p:txBody>
      </p:sp>
      <p:pic>
        <p:nvPicPr>
          <p:cNvPr id="4" name="Picture 3">
            <a:extLst>
              <a:ext uri="{FF2B5EF4-FFF2-40B4-BE49-F238E27FC236}">
                <a16:creationId xmlns:a16="http://schemas.microsoft.com/office/drawing/2014/main" id="{FC179420-CE65-4AA2-BA9C-C65EF1E4DCAF}"/>
              </a:ext>
            </a:extLst>
          </p:cNvPr>
          <p:cNvPicPr>
            <a:picLocks noChangeAspect="1"/>
          </p:cNvPicPr>
          <p:nvPr/>
        </p:nvPicPr>
        <p:blipFill>
          <a:blip r:embed="rId3"/>
          <a:stretch>
            <a:fillRect/>
          </a:stretch>
        </p:blipFill>
        <p:spPr>
          <a:xfrm>
            <a:off x="2836336" y="2116790"/>
            <a:ext cx="6519327" cy="4328833"/>
          </a:xfrm>
          <a:prstGeom prst="rect">
            <a:avLst/>
          </a:prstGeom>
        </p:spPr>
      </p:pic>
      <p:pic>
        <p:nvPicPr>
          <p:cNvPr id="1026" name="Picture 2">
            <a:extLst>
              <a:ext uri="{FF2B5EF4-FFF2-40B4-BE49-F238E27FC236}">
                <a16:creationId xmlns:a16="http://schemas.microsoft.com/office/drawing/2014/main" id="{94E1299B-8EAF-0DBE-EA31-DBA84958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3725" y="5912223"/>
            <a:ext cx="3790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3BD9-76B3-4951-947E-D74C51A180BD}"/>
              </a:ext>
            </a:extLst>
          </p:cNvPr>
          <p:cNvSpPr>
            <a:spLocks noGrp="1"/>
          </p:cNvSpPr>
          <p:nvPr>
            <p:ph type="title"/>
          </p:nvPr>
        </p:nvSpPr>
        <p:spPr/>
        <p:txBody>
          <a:bodyPr/>
          <a:lstStyle/>
          <a:p>
            <a:r>
              <a:rPr lang="en-GB" dirty="0"/>
              <a:t>Activity - </a:t>
            </a:r>
            <a:r>
              <a:rPr lang="en-GB" b="1" dirty="0" err="1"/>
              <a:t>Menti</a:t>
            </a:r>
            <a:r>
              <a:rPr lang="en-GB" dirty="0"/>
              <a:t>		</a:t>
            </a:r>
          </a:p>
        </p:txBody>
      </p:sp>
      <p:sp>
        <p:nvSpPr>
          <p:cNvPr id="3" name="Content Placeholder 2">
            <a:extLst>
              <a:ext uri="{FF2B5EF4-FFF2-40B4-BE49-F238E27FC236}">
                <a16:creationId xmlns:a16="http://schemas.microsoft.com/office/drawing/2014/main" id="{E022E174-5B77-4E35-926D-EA3771D36ACC}"/>
              </a:ext>
            </a:extLst>
          </p:cNvPr>
          <p:cNvSpPr>
            <a:spLocks noGrp="1"/>
          </p:cNvSpPr>
          <p:nvPr>
            <p:ph idx="1"/>
          </p:nvPr>
        </p:nvSpPr>
        <p:spPr/>
        <p:txBody>
          <a:bodyPr>
            <a:normAutofit/>
          </a:bodyPr>
          <a:lstStyle/>
          <a:p>
            <a:pPr marL="0" indent="0">
              <a:buNone/>
            </a:pPr>
            <a:r>
              <a:rPr lang="en-GB" sz="2800" dirty="0">
                <a:solidFill>
                  <a:schemeClr val="tx1"/>
                </a:solidFill>
              </a:rPr>
              <a:t>What gets in the way of effective </a:t>
            </a:r>
          </a:p>
          <a:p>
            <a:pPr marL="0" indent="0">
              <a:buNone/>
            </a:pPr>
            <a:r>
              <a:rPr lang="en-GB" sz="2800" dirty="0">
                <a:solidFill>
                  <a:schemeClr val="tx1"/>
                </a:solidFill>
              </a:rPr>
              <a:t>time management for you?</a:t>
            </a:r>
          </a:p>
        </p:txBody>
      </p:sp>
      <p:pic>
        <p:nvPicPr>
          <p:cNvPr id="4" name="Picture 3">
            <a:extLst>
              <a:ext uri="{FF2B5EF4-FFF2-40B4-BE49-F238E27FC236}">
                <a16:creationId xmlns:a16="http://schemas.microsoft.com/office/drawing/2014/main" id="{D5C43E2A-0AEA-41EA-9C77-FF46799D5895}"/>
              </a:ext>
            </a:extLst>
          </p:cNvPr>
          <p:cNvPicPr>
            <a:picLocks noChangeAspect="1"/>
          </p:cNvPicPr>
          <p:nvPr/>
        </p:nvPicPr>
        <p:blipFill>
          <a:blip r:embed="rId3"/>
          <a:stretch>
            <a:fillRect/>
          </a:stretch>
        </p:blipFill>
        <p:spPr>
          <a:xfrm>
            <a:off x="7143750" y="252412"/>
            <a:ext cx="4762500" cy="6353175"/>
          </a:xfrm>
          <a:prstGeom prst="rect">
            <a:avLst/>
          </a:prstGeom>
        </p:spPr>
      </p:pic>
    </p:spTree>
    <p:extLst>
      <p:ext uri="{BB962C8B-B14F-4D97-AF65-F5344CB8AC3E}">
        <p14:creationId xmlns:p14="http://schemas.microsoft.com/office/powerpoint/2010/main" val="12090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E8D831-3197-41E7-94DB-D39428B1BBAE}"/>
              </a:ext>
            </a:extLst>
          </p:cNvPr>
          <p:cNvSpPr>
            <a:spLocks noGrp="1"/>
          </p:cNvSpPr>
          <p:nvPr>
            <p:ph idx="1"/>
          </p:nvPr>
        </p:nvSpPr>
        <p:spPr/>
        <p:txBody>
          <a:bodyPr>
            <a:normAutofit/>
          </a:bodyPr>
          <a:lstStyle/>
          <a:p>
            <a:pPr marL="457200" indent="-457200">
              <a:buFont typeface="+mj-lt"/>
              <a:buAutoNum type="arabicPeriod"/>
              <a:defRPr/>
            </a:pPr>
            <a:r>
              <a:rPr lang="en-GB" sz="2400" dirty="0">
                <a:solidFill>
                  <a:schemeClr val="tx1"/>
                </a:solidFill>
              </a:rPr>
              <a:t>Not Setting Goals</a:t>
            </a:r>
          </a:p>
          <a:p>
            <a:pPr marL="457200" indent="-457200">
              <a:buFont typeface="+mj-lt"/>
              <a:buAutoNum type="arabicPeriod"/>
              <a:defRPr/>
            </a:pPr>
            <a:r>
              <a:rPr lang="en-GB" sz="2400" dirty="0">
                <a:solidFill>
                  <a:schemeClr val="tx1"/>
                </a:solidFill>
              </a:rPr>
              <a:t>Failing to Keep a To-Do List</a:t>
            </a:r>
          </a:p>
          <a:p>
            <a:pPr marL="457200" indent="-457200">
              <a:buFont typeface="+mj-lt"/>
              <a:buAutoNum type="arabicPeriod"/>
              <a:defRPr/>
            </a:pPr>
            <a:r>
              <a:rPr lang="en-GB" sz="2400" dirty="0">
                <a:solidFill>
                  <a:schemeClr val="tx1"/>
                </a:solidFill>
              </a:rPr>
              <a:t>Not Prioritising</a:t>
            </a:r>
          </a:p>
          <a:p>
            <a:pPr marL="457200" indent="-457200">
              <a:buFont typeface="+mj-lt"/>
              <a:buAutoNum type="arabicPeriod"/>
              <a:defRPr/>
            </a:pPr>
            <a:r>
              <a:rPr lang="en-GB" sz="2400" dirty="0">
                <a:solidFill>
                  <a:schemeClr val="tx1"/>
                </a:solidFill>
              </a:rPr>
              <a:t>Procrastination</a:t>
            </a:r>
          </a:p>
          <a:p>
            <a:pPr marL="457200" indent="-457200">
              <a:buFont typeface="+mj-lt"/>
              <a:buAutoNum type="arabicPeriod"/>
              <a:defRPr/>
            </a:pPr>
            <a:r>
              <a:rPr lang="en-GB" sz="2400" dirty="0">
                <a:solidFill>
                  <a:schemeClr val="tx1"/>
                </a:solidFill>
              </a:rPr>
              <a:t>Distractions</a:t>
            </a:r>
          </a:p>
          <a:p>
            <a:pPr marL="457200" indent="-457200">
              <a:buFont typeface="+mj-lt"/>
              <a:buAutoNum type="arabicPeriod"/>
              <a:defRPr/>
            </a:pPr>
            <a:r>
              <a:rPr lang="en-GB" sz="2400" dirty="0">
                <a:solidFill>
                  <a:schemeClr val="tx1"/>
                </a:solidFill>
              </a:rPr>
              <a:t>Interruptions</a:t>
            </a:r>
          </a:p>
          <a:p>
            <a:pPr marL="457200" indent="-457200">
              <a:buFont typeface="+mj-lt"/>
              <a:buAutoNum type="arabicPeriod"/>
              <a:defRPr/>
            </a:pPr>
            <a:r>
              <a:rPr lang="en-GB" sz="2400" dirty="0">
                <a:solidFill>
                  <a:schemeClr val="tx1"/>
                </a:solidFill>
              </a:rPr>
              <a:t>Taking on Too Much.</a:t>
            </a:r>
          </a:p>
        </p:txBody>
      </p:sp>
      <p:sp>
        <p:nvSpPr>
          <p:cNvPr id="3" name="Title 2">
            <a:extLst>
              <a:ext uri="{FF2B5EF4-FFF2-40B4-BE49-F238E27FC236}">
                <a16:creationId xmlns:a16="http://schemas.microsoft.com/office/drawing/2014/main" id="{E4DEC9A6-A16B-46DD-AA36-77EDA4E4B9E0}"/>
              </a:ext>
            </a:extLst>
          </p:cNvPr>
          <p:cNvSpPr>
            <a:spLocks noGrp="1"/>
          </p:cNvSpPr>
          <p:nvPr>
            <p:ph type="title"/>
          </p:nvPr>
        </p:nvSpPr>
        <p:spPr/>
        <p:txBody>
          <a:bodyPr/>
          <a:lstStyle/>
          <a:p>
            <a:r>
              <a:rPr lang="en-GB" dirty="0">
                <a:solidFill>
                  <a:schemeClr val="tx1"/>
                </a:solidFill>
                <a:latin typeface="+mn-lt"/>
              </a:rPr>
              <a:t>Common Time Stealers</a:t>
            </a:r>
          </a:p>
        </p:txBody>
      </p:sp>
      <p:pic>
        <p:nvPicPr>
          <p:cNvPr id="4" name="Picture 3">
            <a:extLst>
              <a:ext uri="{FF2B5EF4-FFF2-40B4-BE49-F238E27FC236}">
                <a16:creationId xmlns:a16="http://schemas.microsoft.com/office/drawing/2014/main" id="{092074F2-2F72-897D-85F5-A103B6CAB828}"/>
              </a:ext>
            </a:extLst>
          </p:cNvPr>
          <p:cNvPicPr>
            <a:picLocks noChangeAspect="1"/>
          </p:cNvPicPr>
          <p:nvPr/>
        </p:nvPicPr>
        <p:blipFill>
          <a:blip r:embed="rId3"/>
          <a:stretch>
            <a:fillRect/>
          </a:stretch>
        </p:blipFill>
        <p:spPr>
          <a:xfrm>
            <a:off x="9178413" y="2813153"/>
            <a:ext cx="2453148" cy="3679722"/>
          </a:xfrm>
          <a:prstGeom prst="rect">
            <a:avLst/>
          </a:prstGeom>
        </p:spPr>
      </p:pic>
      <p:pic>
        <p:nvPicPr>
          <p:cNvPr id="5" name="Picture 4">
            <a:extLst>
              <a:ext uri="{FF2B5EF4-FFF2-40B4-BE49-F238E27FC236}">
                <a16:creationId xmlns:a16="http://schemas.microsoft.com/office/drawing/2014/main" id="{C674A6FE-A258-B035-2CB0-5D85E5FC51E6}"/>
              </a:ext>
            </a:extLst>
          </p:cNvPr>
          <p:cNvPicPr>
            <a:picLocks noChangeAspect="1"/>
          </p:cNvPicPr>
          <p:nvPr/>
        </p:nvPicPr>
        <p:blipFill>
          <a:blip r:embed="rId4"/>
          <a:stretch>
            <a:fillRect/>
          </a:stretch>
        </p:blipFill>
        <p:spPr>
          <a:xfrm>
            <a:off x="5933768" y="255639"/>
            <a:ext cx="2600632" cy="3900948"/>
          </a:xfrm>
          <a:prstGeom prst="rect">
            <a:avLst/>
          </a:prstGeom>
        </p:spPr>
      </p:pic>
    </p:spTree>
    <p:extLst>
      <p:ext uri="{BB962C8B-B14F-4D97-AF65-F5344CB8AC3E}">
        <p14:creationId xmlns:p14="http://schemas.microsoft.com/office/powerpoint/2010/main" val="289534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49A0-6752-4E08-9B25-C035EC390421}"/>
              </a:ext>
            </a:extLst>
          </p:cNvPr>
          <p:cNvSpPr>
            <a:spLocks noGrp="1"/>
          </p:cNvSpPr>
          <p:nvPr>
            <p:ph type="title"/>
          </p:nvPr>
        </p:nvSpPr>
        <p:spPr/>
        <p:txBody>
          <a:bodyPr/>
          <a:lstStyle/>
          <a:p>
            <a:r>
              <a:rPr lang="en-GB" sz="4400" dirty="0"/>
              <a:t>Time Management Tools</a:t>
            </a:r>
            <a:endParaRPr lang="en-GB" dirty="0"/>
          </a:p>
        </p:txBody>
      </p:sp>
      <p:pic>
        <p:nvPicPr>
          <p:cNvPr id="1026" name="Picture 2" descr="person clicking Apple Watch smartwatch">
            <a:extLst>
              <a:ext uri="{FF2B5EF4-FFF2-40B4-BE49-F238E27FC236}">
                <a16:creationId xmlns:a16="http://schemas.microsoft.com/office/drawing/2014/main" id="{FF8C99D9-D818-4299-A74D-70681A480E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4127" y="1825625"/>
            <a:ext cx="652374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9BD957B-F581-BD7D-CCFE-3C84F60D74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5" y="6176963"/>
            <a:ext cx="3790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161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A0B5377-B0A4-480C-BF00-F424E2A6CCAD}"/>
              </a:ext>
            </a:extLst>
          </p:cNvPr>
          <p:cNvGraphicFramePr>
            <a:graphicFrameLocks noGrp="1"/>
          </p:cNvGraphicFramePr>
          <p:nvPr>
            <p:ph idx="1"/>
            <p:extLst>
              <p:ext uri="{D42A27DB-BD31-4B8C-83A1-F6EECF244321}">
                <p14:modId xmlns:p14="http://schemas.microsoft.com/office/powerpoint/2010/main" val="2260788733"/>
              </p:ext>
            </p:extLst>
          </p:nvPr>
        </p:nvGraphicFramePr>
        <p:xfrm>
          <a:off x="838200" y="1985046"/>
          <a:ext cx="10598148" cy="2966720"/>
        </p:xfrm>
        <a:graphic>
          <a:graphicData uri="http://schemas.openxmlformats.org/drawingml/2006/table">
            <a:tbl>
              <a:tblPr firstRow="1" bandRow="1">
                <a:tableStyleId>{5C22544A-7EE6-4342-B048-85BDC9FD1C3A}</a:tableStyleId>
              </a:tblPr>
              <a:tblGrid>
                <a:gridCol w="3532716">
                  <a:extLst>
                    <a:ext uri="{9D8B030D-6E8A-4147-A177-3AD203B41FA5}">
                      <a16:colId xmlns:a16="http://schemas.microsoft.com/office/drawing/2014/main" val="1902556715"/>
                    </a:ext>
                  </a:extLst>
                </a:gridCol>
                <a:gridCol w="3532716">
                  <a:extLst>
                    <a:ext uri="{9D8B030D-6E8A-4147-A177-3AD203B41FA5}">
                      <a16:colId xmlns:a16="http://schemas.microsoft.com/office/drawing/2014/main" val="127575351"/>
                    </a:ext>
                  </a:extLst>
                </a:gridCol>
                <a:gridCol w="3532716">
                  <a:extLst>
                    <a:ext uri="{9D8B030D-6E8A-4147-A177-3AD203B41FA5}">
                      <a16:colId xmlns:a16="http://schemas.microsoft.com/office/drawing/2014/main" val="1218571881"/>
                    </a:ext>
                  </a:extLst>
                </a:gridCol>
              </a:tblGrid>
              <a:tr h="370840">
                <a:tc>
                  <a:txBody>
                    <a:bodyPr/>
                    <a:lstStyle/>
                    <a:p>
                      <a:r>
                        <a:rPr lang="en-GB" dirty="0"/>
                        <a:t>Time</a:t>
                      </a:r>
                    </a:p>
                  </a:txBody>
                  <a:tcPr/>
                </a:tc>
                <a:tc>
                  <a:txBody>
                    <a:bodyPr/>
                    <a:lstStyle/>
                    <a:p>
                      <a:r>
                        <a:rPr lang="en-GB" dirty="0"/>
                        <a:t>Task</a:t>
                      </a:r>
                    </a:p>
                  </a:txBody>
                  <a:tcPr/>
                </a:tc>
                <a:tc>
                  <a:txBody>
                    <a:bodyPr/>
                    <a:lstStyle/>
                    <a:p>
                      <a:r>
                        <a:rPr lang="en-GB" dirty="0"/>
                        <a:t>Observations</a:t>
                      </a:r>
                    </a:p>
                  </a:txBody>
                  <a:tcPr/>
                </a:tc>
                <a:extLst>
                  <a:ext uri="{0D108BD9-81ED-4DB2-BD59-A6C34878D82A}">
                    <a16:rowId xmlns:a16="http://schemas.microsoft.com/office/drawing/2014/main" val="524476583"/>
                  </a:ext>
                </a:extLst>
              </a:tr>
              <a:tr h="370840">
                <a:tc>
                  <a:txBody>
                    <a:bodyPr/>
                    <a:lstStyle/>
                    <a:p>
                      <a:r>
                        <a:rPr lang="en-GB" dirty="0"/>
                        <a:t>6.00am – 7.00am</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45713401"/>
                  </a:ext>
                </a:extLst>
              </a:tr>
              <a:tr h="370840">
                <a:tc>
                  <a:txBody>
                    <a:bodyPr/>
                    <a:lstStyle/>
                    <a:p>
                      <a:r>
                        <a:rPr lang="en-GB" dirty="0"/>
                        <a:t>7.00am – 8.00am</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3799300390"/>
                  </a:ext>
                </a:extLst>
              </a:tr>
              <a:tr h="370840">
                <a:tc>
                  <a:txBody>
                    <a:bodyPr/>
                    <a:lstStyle/>
                    <a:p>
                      <a:r>
                        <a:rPr lang="en-GB" dirty="0"/>
                        <a:t>9-.00 – 10.00am</a:t>
                      </a:r>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688450286"/>
                  </a:ext>
                </a:extLst>
              </a:tr>
              <a:tr h="37084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25244678"/>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434647471"/>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399604253"/>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627766242"/>
                  </a:ext>
                </a:extLst>
              </a:tr>
            </a:tbl>
          </a:graphicData>
        </a:graphic>
      </p:graphicFrame>
      <p:sp>
        <p:nvSpPr>
          <p:cNvPr id="3" name="Title 2">
            <a:extLst>
              <a:ext uri="{FF2B5EF4-FFF2-40B4-BE49-F238E27FC236}">
                <a16:creationId xmlns:a16="http://schemas.microsoft.com/office/drawing/2014/main" id="{38BB0C58-E024-488E-A67E-777C34C228AB}"/>
              </a:ext>
            </a:extLst>
          </p:cNvPr>
          <p:cNvSpPr>
            <a:spLocks noGrp="1"/>
          </p:cNvSpPr>
          <p:nvPr>
            <p:ph type="title"/>
          </p:nvPr>
        </p:nvSpPr>
        <p:spPr/>
        <p:txBody>
          <a:bodyPr/>
          <a:lstStyle/>
          <a:p>
            <a:r>
              <a:rPr lang="en-GB" dirty="0"/>
              <a:t>Understanding how you spend your time </a:t>
            </a:r>
            <a:br>
              <a:rPr lang="en-GB" dirty="0"/>
            </a:br>
            <a:r>
              <a:rPr lang="en-GB" dirty="0"/>
              <a:t>Using a Time Audit Tool</a:t>
            </a:r>
          </a:p>
        </p:txBody>
      </p:sp>
      <p:sp>
        <p:nvSpPr>
          <p:cNvPr id="5" name="TextBox 4">
            <a:extLst>
              <a:ext uri="{FF2B5EF4-FFF2-40B4-BE49-F238E27FC236}">
                <a16:creationId xmlns:a16="http://schemas.microsoft.com/office/drawing/2014/main" id="{6EE6487A-6030-4BD2-93D6-20D5AA0C908E}"/>
              </a:ext>
            </a:extLst>
          </p:cNvPr>
          <p:cNvSpPr txBox="1"/>
          <p:nvPr/>
        </p:nvSpPr>
        <p:spPr>
          <a:xfrm>
            <a:off x="838200" y="4975123"/>
            <a:ext cx="10598148" cy="923330"/>
          </a:xfrm>
          <a:prstGeom prst="rect">
            <a:avLst/>
          </a:prstGeom>
          <a:noFill/>
        </p:spPr>
        <p:txBody>
          <a:bodyPr wrap="square" rtlCol="0">
            <a:spAutoFit/>
          </a:bodyPr>
          <a:lstStyle/>
          <a:p>
            <a:r>
              <a:rPr lang="en-GB" dirty="0"/>
              <a:t>Can you spot any themes or patterns?</a:t>
            </a:r>
          </a:p>
          <a:p>
            <a:r>
              <a:rPr lang="en-GB" dirty="0"/>
              <a:t>Can you group similar tasks?</a:t>
            </a:r>
          </a:p>
          <a:p>
            <a:r>
              <a:rPr lang="en-GB" dirty="0"/>
              <a:t>Can you change habits e.g. how often you check emails during the day?</a:t>
            </a:r>
          </a:p>
        </p:txBody>
      </p:sp>
    </p:spTree>
    <p:extLst>
      <p:ext uri="{BB962C8B-B14F-4D97-AF65-F5344CB8AC3E}">
        <p14:creationId xmlns:p14="http://schemas.microsoft.com/office/powerpoint/2010/main" val="263189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ADF6-9568-4BD4-A173-821FD67B8786}"/>
              </a:ext>
            </a:extLst>
          </p:cNvPr>
          <p:cNvSpPr>
            <a:spLocks noGrp="1"/>
          </p:cNvSpPr>
          <p:nvPr>
            <p:ph type="title"/>
          </p:nvPr>
        </p:nvSpPr>
        <p:spPr/>
        <p:txBody>
          <a:bodyPr/>
          <a:lstStyle/>
          <a:p>
            <a:r>
              <a:rPr lang="en-GB" dirty="0"/>
              <a:t>The Pomodoro Technique </a:t>
            </a:r>
          </a:p>
        </p:txBody>
      </p:sp>
      <p:sp>
        <p:nvSpPr>
          <p:cNvPr id="3" name="Content Placeholder 2">
            <a:extLst>
              <a:ext uri="{FF2B5EF4-FFF2-40B4-BE49-F238E27FC236}">
                <a16:creationId xmlns:a16="http://schemas.microsoft.com/office/drawing/2014/main" id="{ADFA8CE3-98EF-44C1-926D-E7D17BCC2ADC}"/>
              </a:ext>
            </a:extLst>
          </p:cNvPr>
          <p:cNvSpPr>
            <a:spLocks noGrp="1"/>
          </p:cNvSpPr>
          <p:nvPr>
            <p:ph idx="1"/>
          </p:nvPr>
        </p:nvSpPr>
        <p:spPr>
          <a:xfrm>
            <a:off x="838200" y="1985045"/>
            <a:ext cx="10515600" cy="4191917"/>
          </a:xfrm>
        </p:spPr>
        <p:txBody>
          <a:bodyPr>
            <a:normAutofit/>
          </a:bodyPr>
          <a:lstStyle/>
          <a:p>
            <a:pPr marL="0" indent="0" algn="l">
              <a:buNone/>
            </a:pPr>
            <a:r>
              <a:rPr lang="en-GB"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Break down your work into intervals</a:t>
            </a:r>
          </a:p>
          <a:p>
            <a:pPr algn="l">
              <a:buFont typeface="+mj-lt"/>
              <a:buAutoNum type="arabicPeriod"/>
            </a:pPr>
            <a:r>
              <a:rPr lang="en-GB"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Choose a task you need to get done</a:t>
            </a:r>
          </a:p>
          <a:p>
            <a:pPr algn="l">
              <a:buFont typeface="+mj-lt"/>
              <a:buAutoNum type="arabicPeriod"/>
            </a:pPr>
            <a:r>
              <a:rPr lang="en-GB"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Set a timer (e.g., for 25 mins)</a:t>
            </a:r>
          </a:p>
          <a:p>
            <a:pPr algn="l">
              <a:buFont typeface="+mj-lt"/>
              <a:buAutoNum type="arabicPeriod"/>
            </a:pPr>
            <a:r>
              <a:rPr lang="en-GB"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on the task at hand</a:t>
            </a:r>
          </a:p>
          <a:p>
            <a:pPr algn="l">
              <a:buFont typeface="+mj-lt"/>
              <a:buAutoNum type="arabicPeriod"/>
            </a:pPr>
            <a:r>
              <a:rPr lang="en-GB"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When the timer rings, make a note of where you’re up to</a:t>
            </a:r>
          </a:p>
          <a:p>
            <a:pPr algn="l">
              <a:buFont typeface="+mj-lt"/>
              <a:buAutoNum type="arabicPeriod"/>
            </a:pPr>
            <a:r>
              <a:rPr lang="en-GB"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Take a short break</a:t>
            </a:r>
          </a:p>
          <a:p>
            <a:pPr>
              <a:buFont typeface="+mj-lt"/>
              <a:buAutoNum type="arabicPeriod"/>
            </a:pPr>
            <a:r>
              <a:rPr lang="en-GB"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Repeat steps two to five</a:t>
            </a:r>
            <a:r>
              <a:rPr lang="en-GB"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FB9DCF0-AF2B-70D4-EB4E-ADA425882AC0}"/>
              </a:ext>
            </a:extLst>
          </p:cNvPr>
          <p:cNvPicPr>
            <a:picLocks noChangeAspect="1"/>
          </p:cNvPicPr>
          <p:nvPr/>
        </p:nvPicPr>
        <p:blipFill>
          <a:blip r:embed="rId3"/>
          <a:stretch>
            <a:fillRect/>
          </a:stretch>
        </p:blipFill>
        <p:spPr>
          <a:xfrm>
            <a:off x="8096866" y="852055"/>
            <a:ext cx="2853364" cy="2576945"/>
          </a:xfrm>
          <a:prstGeom prst="rect">
            <a:avLst/>
          </a:prstGeom>
        </p:spPr>
      </p:pic>
      <p:pic>
        <p:nvPicPr>
          <p:cNvPr id="3074" name="Picture 2">
            <a:extLst>
              <a:ext uri="{FF2B5EF4-FFF2-40B4-BE49-F238E27FC236}">
                <a16:creationId xmlns:a16="http://schemas.microsoft.com/office/drawing/2014/main" id="{EF39DE47-4C71-833A-4CDC-6D6A4CA7A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1825" y="6005945"/>
            <a:ext cx="3790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8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30871AD-B30E-421A-88E3-9518431410E7}"/>
              </a:ext>
            </a:extLst>
          </p:cNvPr>
          <p:cNvGraphicFramePr>
            <a:graphicFrameLocks noGrp="1"/>
          </p:cNvGraphicFramePr>
          <p:nvPr>
            <p:ph idx="1"/>
            <p:extLst>
              <p:ext uri="{D42A27DB-BD31-4B8C-83A1-F6EECF244321}">
                <p14:modId xmlns:p14="http://schemas.microsoft.com/office/powerpoint/2010/main" val="2035707618"/>
              </p:ext>
            </p:extLst>
          </p:nvPr>
        </p:nvGraphicFramePr>
        <p:xfrm>
          <a:off x="2112169" y="1983976"/>
          <a:ext cx="7967662" cy="4267200"/>
        </p:xfrm>
        <a:graphic>
          <a:graphicData uri="http://schemas.openxmlformats.org/drawingml/2006/table">
            <a:tbl>
              <a:tblPr firstRow="1" bandRow="1">
                <a:tableStyleId>{5C22544A-7EE6-4342-B048-85BDC9FD1C3A}</a:tableStyleId>
              </a:tblPr>
              <a:tblGrid>
                <a:gridCol w="3983831">
                  <a:extLst>
                    <a:ext uri="{9D8B030D-6E8A-4147-A177-3AD203B41FA5}">
                      <a16:colId xmlns:a16="http://schemas.microsoft.com/office/drawing/2014/main" val="2144393976"/>
                    </a:ext>
                  </a:extLst>
                </a:gridCol>
                <a:gridCol w="3983831">
                  <a:extLst>
                    <a:ext uri="{9D8B030D-6E8A-4147-A177-3AD203B41FA5}">
                      <a16:colId xmlns:a16="http://schemas.microsoft.com/office/drawing/2014/main" val="1859877707"/>
                    </a:ext>
                  </a:extLst>
                </a:gridCol>
              </a:tblGrid>
              <a:tr h="370840">
                <a:tc>
                  <a:txBody>
                    <a:bodyPr/>
                    <a:lstStyle/>
                    <a:p>
                      <a:pPr algn="ctr"/>
                      <a:r>
                        <a:rPr lang="en-GB" sz="1800" b="1" dirty="0">
                          <a:solidFill>
                            <a:schemeClr val="tx1"/>
                          </a:solidFill>
                          <a:latin typeface="Calibri" panose="020F0502020204030204" pitchFamily="34" charset="0"/>
                        </a:rPr>
                        <a:t>Urgent and important </a:t>
                      </a:r>
                    </a:p>
                    <a:p>
                      <a:pPr algn="ctr"/>
                      <a:r>
                        <a:rPr lang="en-GB" sz="1800" b="1" dirty="0">
                          <a:solidFill>
                            <a:schemeClr val="tx1"/>
                          </a:solidFill>
                        </a:rPr>
                        <a:t>(Do it now)</a:t>
                      </a:r>
                    </a:p>
                    <a:p>
                      <a:pPr algn="ctr"/>
                      <a:endParaRPr lang="en-GB" sz="1400" b="1" dirty="0">
                        <a:solidFill>
                          <a:schemeClr val="tx1"/>
                        </a:solidFill>
                        <a:latin typeface="Calibri" panose="020F0502020204030204" pitchFamily="34" charset="0"/>
                      </a:endParaRPr>
                    </a:p>
                    <a:p>
                      <a:pPr algn="ctr"/>
                      <a:endParaRPr lang="en-GB" sz="1400" b="1" dirty="0">
                        <a:solidFill>
                          <a:schemeClr val="tx1"/>
                        </a:solidFill>
                        <a:latin typeface="Calibri" panose="020F0502020204030204" pitchFamily="34" charset="0"/>
                      </a:endParaRP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alibri" panose="020F0502020204030204" pitchFamily="34" charset="0"/>
                        </a:rPr>
                        <a:t>Not urgent but important </a:t>
                      </a:r>
                    </a:p>
                    <a:p>
                      <a:pPr algn="ctr"/>
                      <a:r>
                        <a:rPr lang="en-GB" sz="1800" b="1" dirty="0">
                          <a:solidFill>
                            <a:schemeClr val="tx1"/>
                          </a:solidFill>
                        </a:rPr>
                        <a:t>(Diary it)</a:t>
                      </a:r>
                    </a:p>
                    <a:p>
                      <a:pPr algn="ct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5651503"/>
                  </a:ext>
                </a:extLst>
              </a:tr>
              <a:tr h="370840">
                <a:tc>
                  <a:txBody>
                    <a:bodyPr/>
                    <a:lstStyle/>
                    <a:p>
                      <a:pPr algn="ctr"/>
                      <a:r>
                        <a:rPr lang="en-GB" sz="1800" b="1" dirty="0">
                          <a:solidFill>
                            <a:schemeClr val="tx1"/>
                          </a:solidFill>
                          <a:latin typeface="Calibri" panose="020F0502020204030204" pitchFamily="34" charset="0"/>
                        </a:rPr>
                        <a:t>Not urgent and not important </a:t>
                      </a:r>
                    </a:p>
                    <a:p>
                      <a:pPr algn="ctr"/>
                      <a:r>
                        <a:rPr lang="en-GB" sz="1800" b="1" dirty="0">
                          <a:solidFill>
                            <a:schemeClr val="tx1"/>
                          </a:solidFill>
                        </a:rPr>
                        <a:t>(Dump)</a:t>
                      </a: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p>
                      <a:pPr algn="ct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alibri" panose="020F0502020204030204" pitchFamily="34" charset="0"/>
                        </a:rPr>
                        <a:t>Urgent but not important </a:t>
                      </a:r>
                    </a:p>
                    <a:p>
                      <a:pPr algn="ctr"/>
                      <a:r>
                        <a:rPr lang="en-GB" sz="1800" b="1" dirty="0">
                          <a:solidFill>
                            <a:schemeClr val="tx1"/>
                          </a:solidFill>
                        </a:rPr>
                        <a:t>(Delegate or Discuss with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0788328"/>
                  </a:ext>
                </a:extLst>
              </a:tr>
            </a:tbl>
          </a:graphicData>
        </a:graphic>
      </p:graphicFrame>
      <p:sp>
        <p:nvSpPr>
          <p:cNvPr id="3" name="Title 2">
            <a:extLst>
              <a:ext uri="{FF2B5EF4-FFF2-40B4-BE49-F238E27FC236}">
                <a16:creationId xmlns:a16="http://schemas.microsoft.com/office/drawing/2014/main" id="{EF8A8558-7AFC-4B5F-90C5-3F8C405EA6AD}"/>
              </a:ext>
            </a:extLst>
          </p:cNvPr>
          <p:cNvSpPr>
            <a:spLocks noGrp="1"/>
          </p:cNvSpPr>
          <p:nvPr>
            <p:ph type="title"/>
          </p:nvPr>
        </p:nvSpPr>
        <p:spPr/>
        <p:txBody>
          <a:bodyPr/>
          <a:lstStyle/>
          <a:p>
            <a:r>
              <a:rPr lang="en-GB" dirty="0"/>
              <a:t>The Urgent/Important Matrix</a:t>
            </a:r>
            <a:endParaRPr lang="en-GB" dirty="0">
              <a:latin typeface="+mj-lt"/>
            </a:endParaRPr>
          </a:p>
        </p:txBody>
      </p:sp>
    </p:spTree>
    <p:extLst>
      <p:ext uri="{BB962C8B-B14F-4D97-AF65-F5344CB8AC3E}">
        <p14:creationId xmlns:p14="http://schemas.microsoft.com/office/powerpoint/2010/main" val="358212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C4E27-023E-49DC-9B60-1B736AC61FF0}"/>
              </a:ext>
            </a:extLst>
          </p:cNvPr>
          <p:cNvSpPr>
            <a:spLocks noGrp="1"/>
          </p:cNvSpPr>
          <p:nvPr>
            <p:ph type="title"/>
          </p:nvPr>
        </p:nvSpPr>
        <p:spPr/>
        <p:txBody>
          <a:bodyPr/>
          <a:lstStyle/>
          <a:p>
            <a:r>
              <a:rPr lang="en-GB" sz="3200" dirty="0">
                <a:solidFill>
                  <a:srgbClr val="000000"/>
                </a:solidFill>
                <a:latin typeface="+mn-lt"/>
                <a:ea typeface="+mn-ea"/>
                <a:cs typeface="+mn-cs"/>
              </a:rPr>
              <a:t>Parkinson’s Law</a:t>
            </a:r>
            <a:br>
              <a:rPr lang="en-GB" b="0" i="0" dirty="0">
                <a:solidFill>
                  <a:srgbClr val="333333"/>
                </a:solidFill>
                <a:effectLst/>
                <a:latin typeface="Montserrat" panose="00000500000000000000" pitchFamily="2" charset="0"/>
              </a:rPr>
            </a:br>
            <a:endParaRPr lang="en-GB" dirty="0"/>
          </a:p>
        </p:txBody>
      </p:sp>
      <p:sp>
        <p:nvSpPr>
          <p:cNvPr id="3" name="Content Placeholder 2">
            <a:extLst>
              <a:ext uri="{FF2B5EF4-FFF2-40B4-BE49-F238E27FC236}">
                <a16:creationId xmlns:a16="http://schemas.microsoft.com/office/drawing/2014/main" id="{5A784305-670A-47D3-B991-6367180FCE30}"/>
              </a:ext>
            </a:extLst>
          </p:cNvPr>
          <p:cNvSpPr>
            <a:spLocks noGrp="1"/>
          </p:cNvSpPr>
          <p:nvPr>
            <p:ph idx="1"/>
          </p:nvPr>
        </p:nvSpPr>
        <p:spPr>
          <a:xfrm>
            <a:off x="838200" y="1985045"/>
            <a:ext cx="10515600" cy="4191917"/>
          </a:xfrm>
        </p:spPr>
        <p:txBody>
          <a:bodyPr>
            <a:normAutofit/>
          </a:bodyPr>
          <a:lstStyle/>
          <a:p>
            <a:pPr marL="0" indent="0" algn="l">
              <a:buNone/>
            </a:pPr>
            <a:r>
              <a:rPr lang="en-GB" i="0" dirty="0">
                <a:solidFill>
                  <a:srgbClr val="000000"/>
                </a:solidFill>
                <a:effectLst/>
              </a:rPr>
              <a:t>“</a:t>
            </a:r>
            <a:r>
              <a:rPr lang="en-GB" dirty="0">
                <a:solidFill>
                  <a:srgbClr val="000000"/>
                </a:solidFill>
              </a:rPr>
              <a:t>W</a:t>
            </a:r>
            <a:r>
              <a:rPr lang="en-GB" i="0" dirty="0">
                <a:solidFill>
                  <a:srgbClr val="000000"/>
                </a:solidFill>
                <a:effectLst/>
              </a:rPr>
              <a:t>ork expands so as to fill the time available for its completion.”  </a:t>
            </a:r>
          </a:p>
          <a:p>
            <a:pPr marL="0" indent="0" algn="l">
              <a:buNone/>
            </a:pPr>
            <a:endParaRPr lang="en-GB" i="0" dirty="0">
              <a:solidFill>
                <a:srgbClr val="000000"/>
              </a:solidFill>
              <a:effectLst/>
            </a:endParaRPr>
          </a:p>
          <a:p>
            <a:pPr marL="0" indent="0" algn="l">
              <a:buNone/>
            </a:pPr>
            <a:r>
              <a:rPr lang="en-GB" i="0" dirty="0">
                <a:solidFill>
                  <a:srgbClr val="000000"/>
                </a:solidFill>
                <a:effectLst/>
              </a:rPr>
              <a:t>Options:</a:t>
            </a:r>
          </a:p>
          <a:p>
            <a:r>
              <a:rPr lang="en-GB" i="0" dirty="0">
                <a:solidFill>
                  <a:srgbClr val="000000"/>
                </a:solidFill>
                <a:effectLst/>
              </a:rPr>
              <a:t>(For the very brave!) - try working without a computer charger</a:t>
            </a:r>
          </a:p>
          <a:p>
            <a:r>
              <a:rPr lang="en-GB" i="0" dirty="0">
                <a:solidFill>
                  <a:srgbClr val="000000"/>
                </a:solidFill>
                <a:effectLst/>
              </a:rPr>
              <a:t>Get it done early on </a:t>
            </a:r>
          </a:p>
          <a:p>
            <a:r>
              <a:rPr lang="en-GB" i="0" dirty="0">
                <a:solidFill>
                  <a:srgbClr val="000000"/>
                </a:solidFill>
                <a:effectLst/>
              </a:rPr>
              <a:t>Set a deadline</a:t>
            </a:r>
          </a:p>
          <a:p>
            <a:r>
              <a:rPr lang="en-GB" i="0" dirty="0">
                <a:solidFill>
                  <a:srgbClr val="000000"/>
                </a:solidFill>
                <a:effectLst/>
              </a:rPr>
              <a:t>Limit time for tasks. </a:t>
            </a:r>
            <a:endParaRPr lang="en-GB" dirty="0"/>
          </a:p>
        </p:txBody>
      </p:sp>
      <p:pic>
        <p:nvPicPr>
          <p:cNvPr id="4098" name="Picture 2">
            <a:extLst>
              <a:ext uri="{FF2B5EF4-FFF2-40B4-BE49-F238E27FC236}">
                <a16:creationId xmlns:a16="http://schemas.microsoft.com/office/drawing/2014/main" id="{4420FBBB-5FBF-8CB7-D395-E274EC43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425" y="5910262"/>
            <a:ext cx="379095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1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re Coordinators day 1" id="{64797C8C-C63B-6846-B481-FFE6A97C37ED}" vid="{C6B74F9F-87D7-B64A-BE06-8F44FBDA98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051A42E12FC4FBB7EB721599258BF" ma:contentTypeVersion="14" ma:contentTypeDescription="Create a new document." ma:contentTypeScope="" ma:versionID="9ca721b37cf3c370248f7ea2a4dcf25e">
  <xsd:schema xmlns:xsd="http://www.w3.org/2001/XMLSchema" xmlns:xs="http://www.w3.org/2001/XMLSchema" xmlns:p="http://schemas.microsoft.com/office/2006/metadata/properties" xmlns:ns2="ad2ffb15-b0cd-4e9a-86fe-d29aeab90115" xmlns:ns3="351f06cf-7b54-4f2f-a81f-f24d174d73b7" targetNamespace="http://schemas.microsoft.com/office/2006/metadata/properties" ma:root="true" ma:fieldsID="25d65b2adb55bf20545796a489356c08" ns2:_="" ns3:_="">
    <xsd:import namespace="ad2ffb15-b0cd-4e9a-86fe-d29aeab90115"/>
    <xsd:import namespace="351f06cf-7b54-4f2f-a81f-f24d174d73b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2ffb15-b0cd-4e9a-86fe-d29aeab901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a8641ad-3525-4c9b-b2f2-f7454dd634d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51f06cf-7b54-4f2f-a81f-f24d174d73b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d7291f-f207-417b-8c07-39fd632154a2}" ma:internalName="TaxCatchAll" ma:showField="CatchAllData" ma:web="351f06cf-7b54-4f2f-a81f-f24d174d73b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2ffb15-b0cd-4e9a-86fe-d29aeab90115">
      <Terms xmlns="http://schemas.microsoft.com/office/infopath/2007/PartnerControls"/>
    </lcf76f155ced4ddcb4097134ff3c332f>
    <TaxCatchAll xmlns="351f06cf-7b54-4f2f-a81f-f24d174d73b7" xsi:nil="true"/>
  </documentManagement>
</p:properties>
</file>

<file path=customXml/itemProps1.xml><?xml version="1.0" encoding="utf-8"?>
<ds:datastoreItem xmlns:ds="http://schemas.openxmlformats.org/officeDocument/2006/customXml" ds:itemID="{87841C9C-BCBB-4782-A05A-CDBCE75E3EB1}"/>
</file>

<file path=customXml/itemProps2.xml><?xml version="1.0" encoding="utf-8"?>
<ds:datastoreItem xmlns:ds="http://schemas.openxmlformats.org/officeDocument/2006/customXml" ds:itemID="{84A229BE-0F2E-4F0F-9382-A31BD2A04147}"/>
</file>

<file path=customXml/itemProps3.xml><?xml version="1.0" encoding="utf-8"?>
<ds:datastoreItem xmlns:ds="http://schemas.openxmlformats.org/officeDocument/2006/customXml" ds:itemID="{CD0D563F-086F-4792-9AF5-295B35E14D11}"/>
</file>

<file path=docProps/app.xml><?xml version="1.0" encoding="utf-8"?>
<Properties xmlns="http://schemas.openxmlformats.org/officeDocument/2006/extended-properties" xmlns:vt="http://schemas.openxmlformats.org/officeDocument/2006/docPropsVTypes">
  <TotalTime>88</TotalTime>
  <Words>1089</Words>
  <Application>Microsoft Macintosh PowerPoint</Application>
  <PresentationFormat>Widescreen</PresentationFormat>
  <Paragraphs>157</Paragraphs>
  <Slides>16</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Abadi Extra Light</vt:lpstr>
      <vt:lpstr>Arial</vt:lpstr>
      <vt:lpstr>Calibri</vt:lpstr>
      <vt:lpstr>Calibri Light</vt:lpstr>
      <vt:lpstr>Montserrat</vt:lpstr>
      <vt:lpstr>Myriad Pro</vt:lpstr>
      <vt:lpstr>Myriad Pro Light</vt:lpstr>
      <vt:lpstr>Myriad Pro Semibold</vt:lpstr>
      <vt:lpstr>Trebuchet MS</vt:lpstr>
      <vt:lpstr>Wingdings</vt:lpstr>
      <vt:lpstr>3_Custom Design</vt:lpstr>
      <vt:lpstr> Time Management Skills  for Care Co-ordinators</vt:lpstr>
      <vt:lpstr>PowerPoint Presentation</vt:lpstr>
      <vt:lpstr>Activity - Menti  </vt:lpstr>
      <vt:lpstr>Common Time Stealers</vt:lpstr>
      <vt:lpstr>Time Management Tools</vt:lpstr>
      <vt:lpstr>Understanding how you spend your time  Using a Time Audit Tool</vt:lpstr>
      <vt:lpstr>The Pomodoro Technique </vt:lpstr>
      <vt:lpstr>The Urgent/Important Matrix</vt:lpstr>
      <vt:lpstr>Parkinson’s Law </vt:lpstr>
      <vt:lpstr>Pickle Jar Theory  </vt:lpstr>
      <vt:lpstr>Menti - minimising interruptions – what works for you?</vt:lpstr>
      <vt:lpstr>How to minimise interruptions</vt:lpstr>
      <vt:lpstr>PowerPoint Presentation</vt:lpstr>
      <vt:lpstr>Self Care</vt:lpstr>
      <vt:lpstr>Appreciating when you have increased energy and focus so that you can plan your work effectively </vt:lpstr>
      <vt:lpstr>Moving forward - Menti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Miranda Galloway</dc:creator>
  <cp:lastModifiedBy>Ollie Hart</cp:lastModifiedBy>
  <cp:revision>43</cp:revision>
  <dcterms:created xsi:type="dcterms:W3CDTF">2024-10-11T11:25:14Z</dcterms:created>
  <dcterms:modified xsi:type="dcterms:W3CDTF">2024-11-06T12:31:37Z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0x010100247051A42E12FC4FBB7EB721599258BF</vt:lpwstr>
  </property>
</Properties>
</file>